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4" r:id="rId2"/>
  </p:sldMasterIdLst>
  <p:notesMasterIdLst>
    <p:notesMasterId r:id="rId70"/>
  </p:notesMasterIdLst>
  <p:sldIdLst>
    <p:sldId id="256" r:id="rId3"/>
    <p:sldId id="257" r:id="rId4"/>
    <p:sldId id="258" r:id="rId5"/>
    <p:sldId id="259" r:id="rId6"/>
    <p:sldId id="260" r:id="rId7"/>
    <p:sldId id="261" r:id="rId8"/>
    <p:sldId id="262" r:id="rId9"/>
    <p:sldId id="263" r:id="rId10"/>
    <p:sldId id="311" r:id="rId11"/>
    <p:sldId id="264" r:id="rId12"/>
    <p:sldId id="265" r:id="rId13"/>
    <p:sldId id="266" r:id="rId14"/>
    <p:sldId id="267" r:id="rId15"/>
    <p:sldId id="312" r:id="rId16"/>
    <p:sldId id="268" r:id="rId17"/>
    <p:sldId id="269" r:id="rId18"/>
    <p:sldId id="270" r:id="rId19"/>
    <p:sldId id="313" r:id="rId20"/>
    <p:sldId id="271" r:id="rId21"/>
    <p:sldId id="272" r:id="rId22"/>
    <p:sldId id="273" r:id="rId23"/>
    <p:sldId id="274" r:id="rId24"/>
    <p:sldId id="275" r:id="rId25"/>
    <p:sldId id="276" r:id="rId26"/>
    <p:sldId id="277" r:id="rId27"/>
    <p:sldId id="278" r:id="rId28"/>
    <p:sldId id="279" r:id="rId29"/>
    <p:sldId id="280" r:id="rId30"/>
    <p:sldId id="281" r:id="rId31"/>
    <p:sldId id="314" r:id="rId32"/>
    <p:sldId id="282" r:id="rId33"/>
    <p:sldId id="315" r:id="rId34"/>
    <p:sldId id="283" r:id="rId35"/>
    <p:sldId id="284" r:id="rId36"/>
    <p:sldId id="316" r:id="rId37"/>
    <p:sldId id="285" r:id="rId38"/>
    <p:sldId id="317" r:id="rId39"/>
    <p:sldId id="287" r:id="rId40"/>
    <p:sldId id="288" r:id="rId41"/>
    <p:sldId id="289" r:id="rId42"/>
    <p:sldId id="290" r:id="rId43"/>
    <p:sldId id="291" r:id="rId44"/>
    <p:sldId id="292" r:id="rId45"/>
    <p:sldId id="293" r:id="rId46"/>
    <p:sldId id="319" r:id="rId47"/>
    <p:sldId id="294" r:id="rId48"/>
    <p:sldId id="295" r:id="rId49"/>
    <p:sldId id="296" r:id="rId50"/>
    <p:sldId id="297" r:id="rId51"/>
    <p:sldId id="298" r:id="rId52"/>
    <p:sldId id="320" r:id="rId53"/>
    <p:sldId id="299" r:id="rId54"/>
    <p:sldId id="318" r:id="rId55"/>
    <p:sldId id="300" r:id="rId56"/>
    <p:sldId id="301" r:id="rId57"/>
    <p:sldId id="321" r:id="rId58"/>
    <p:sldId id="302" r:id="rId59"/>
    <p:sldId id="303" r:id="rId60"/>
    <p:sldId id="304" r:id="rId61"/>
    <p:sldId id="322" r:id="rId62"/>
    <p:sldId id="305" r:id="rId63"/>
    <p:sldId id="306" r:id="rId64"/>
    <p:sldId id="323" r:id="rId65"/>
    <p:sldId id="307" r:id="rId66"/>
    <p:sldId id="308" r:id="rId67"/>
    <p:sldId id="309" r:id="rId68"/>
    <p:sldId id="310" r:id="rId6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h3WmCUFFkmsI7WVKWdB2IE9d7Aq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s-AR"/>
              <a:t>Este sistema robótico empaca diferentes clases de objetos. Usa un componente de visión para recoger los objetos de una banda transportadora, identifica la clase de objeto y selecciona el tipo correcto de empaque. Luego, el sistema mueve los objetos que va a empacar de la banda transportadora de entrega y coloca los objetos empacados en otro transportador.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117" name="Google Shape;11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s-AR"/>
              <a:t>Este sistema robótico empaca diferentes clases de objetos. Usa un componente de visión para recoger los objetos de una banda transportadora, identifica la clase de objeto y selecciona el tipo correcto de empaque. Luego, el sistema mueve los objetos que va a empacar de la banda transportadora de entrega y coloca los objetos empacados en otro transportador. </a:t>
            </a:r>
            <a:endParaRPr/>
          </a:p>
          <a:p>
            <a:pPr marL="0" lvl="0" indent="0" algn="l" rtl="0">
              <a:lnSpc>
                <a:spcPct val="100000"/>
              </a:lnSpc>
              <a:spcBef>
                <a:spcPts val="0"/>
              </a:spcBef>
              <a:spcAft>
                <a:spcPts val="0"/>
              </a:spcAft>
              <a:buSzPts val="1400"/>
              <a:buNone/>
            </a:pPr>
            <a:endParaRPr/>
          </a:p>
        </p:txBody>
      </p:sp>
      <p:sp>
        <p:nvSpPr>
          <p:cNvPr id="130" name="Google Shape;13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6" name="Google Shape;51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6" name="Google Shape;52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7" name="Google Shape;53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7" name="Google Shape;54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8" name="Google Shape;55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6" name="Google Shape;57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64</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7" name="Google Shape;62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6" name="Google Shape;63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p:cSld name="Imagen con título">
    <p:spTree>
      <p:nvGrpSpPr>
        <p:cNvPr id="1" name="Shape 18"/>
        <p:cNvGrpSpPr/>
        <p:nvPr/>
      </p:nvGrpSpPr>
      <p:grpSpPr>
        <a:xfrm>
          <a:off x="0" y="0"/>
          <a:ext cx="0" cy="0"/>
          <a:chOff x="0" y="0"/>
          <a:chExt cx="0" cy="0"/>
        </a:xfrm>
      </p:grpSpPr>
      <p:sp>
        <p:nvSpPr>
          <p:cNvPr id="19" name="Google Shape;19;p64"/>
          <p:cNvSpPr txBox="1">
            <a:spLocks noGrp="1"/>
          </p:cNvSpPr>
          <p:nvPr>
            <p:ph type="title"/>
          </p:nvPr>
        </p:nvSpPr>
        <p:spPr>
          <a:xfrm>
            <a:off x="653976" y="4737544"/>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4A6617"/>
              </a:buClr>
              <a:buSzPts val="4400"/>
              <a:buFont typeface="Calibri"/>
              <a:buNone/>
              <a:defRPr sz="33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64"/>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75"/>
              </a:spcBef>
              <a:spcAft>
                <a:spcPts val="0"/>
              </a:spcAft>
              <a:buSzPts val="2400"/>
              <a:buNone/>
              <a:defRPr sz="1800">
                <a:solidFill>
                  <a:srgbClr val="4A6617"/>
                </a:solidFill>
              </a:defRPr>
            </a:lvl1pPr>
            <a:lvl2pPr marL="914400" lvl="1" indent="-228600" algn="l">
              <a:lnSpc>
                <a:spcPct val="85000"/>
              </a:lnSpc>
              <a:spcBef>
                <a:spcPts val="450"/>
              </a:spcBef>
              <a:spcAft>
                <a:spcPts val="0"/>
              </a:spcAft>
              <a:buClr>
                <a:srgbClr val="262626"/>
              </a:buClr>
              <a:buSzPts val="1200"/>
              <a:buNone/>
              <a:defRPr sz="900"/>
            </a:lvl2pPr>
            <a:lvl3pPr marL="1371600" lvl="2" indent="-228600" algn="l">
              <a:lnSpc>
                <a:spcPct val="85000"/>
              </a:lnSpc>
              <a:spcBef>
                <a:spcPts val="450"/>
              </a:spcBef>
              <a:spcAft>
                <a:spcPts val="0"/>
              </a:spcAft>
              <a:buClr>
                <a:srgbClr val="262626"/>
              </a:buClr>
              <a:buSzPts val="1000"/>
              <a:buNone/>
              <a:defRPr sz="750"/>
            </a:lvl3pPr>
            <a:lvl4pPr marL="1828800" lvl="3" indent="-228600" algn="l">
              <a:lnSpc>
                <a:spcPct val="85000"/>
              </a:lnSpc>
              <a:spcBef>
                <a:spcPts val="450"/>
              </a:spcBef>
              <a:spcAft>
                <a:spcPts val="0"/>
              </a:spcAft>
              <a:buClr>
                <a:srgbClr val="262626"/>
              </a:buClr>
              <a:buSzPts val="900"/>
              <a:buNone/>
              <a:defRPr sz="675"/>
            </a:lvl4pPr>
            <a:lvl5pPr marL="2286000" lvl="4" indent="-228600" algn="l">
              <a:lnSpc>
                <a:spcPct val="85000"/>
              </a:lnSpc>
              <a:spcBef>
                <a:spcPts val="450"/>
              </a:spcBef>
              <a:spcAft>
                <a:spcPts val="0"/>
              </a:spcAft>
              <a:buClr>
                <a:srgbClr val="262626"/>
              </a:buClr>
              <a:buSzPts val="900"/>
              <a:buNone/>
              <a:defRPr sz="675"/>
            </a:lvl5pPr>
            <a:lvl6pPr marL="2743200" lvl="5" indent="-228600" algn="l">
              <a:lnSpc>
                <a:spcPct val="85000"/>
              </a:lnSpc>
              <a:spcBef>
                <a:spcPts val="450"/>
              </a:spcBef>
              <a:spcAft>
                <a:spcPts val="0"/>
              </a:spcAft>
              <a:buClr>
                <a:srgbClr val="262626"/>
              </a:buClr>
              <a:buSzPts val="900"/>
              <a:buNone/>
              <a:defRPr sz="675"/>
            </a:lvl6pPr>
            <a:lvl7pPr marL="3200400" lvl="6" indent="-228600" algn="l">
              <a:lnSpc>
                <a:spcPct val="85000"/>
              </a:lnSpc>
              <a:spcBef>
                <a:spcPts val="450"/>
              </a:spcBef>
              <a:spcAft>
                <a:spcPts val="0"/>
              </a:spcAft>
              <a:buClr>
                <a:srgbClr val="262626"/>
              </a:buClr>
              <a:buSzPts val="900"/>
              <a:buNone/>
              <a:defRPr sz="675"/>
            </a:lvl7pPr>
            <a:lvl8pPr marL="3657600" lvl="7" indent="-228600" algn="l">
              <a:lnSpc>
                <a:spcPct val="85000"/>
              </a:lnSpc>
              <a:spcBef>
                <a:spcPts val="450"/>
              </a:spcBef>
              <a:spcAft>
                <a:spcPts val="0"/>
              </a:spcAft>
              <a:buClr>
                <a:srgbClr val="262626"/>
              </a:buClr>
              <a:buSzPts val="900"/>
              <a:buNone/>
              <a:defRPr sz="675"/>
            </a:lvl8pPr>
            <a:lvl9pPr marL="4114800" lvl="8" indent="-228600" algn="l">
              <a:lnSpc>
                <a:spcPct val="85000"/>
              </a:lnSpc>
              <a:spcBef>
                <a:spcPts val="450"/>
              </a:spcBef>
              <a:spcAft>
                <a:spcPts val="0"/>
              </a:spcAft>
              <a:buClr>
                <a:srgbClr val="262626"/>
              </a:buClr>
              <a:buSzPts val="900"/>
              <a:buNone/>
              <a:defRPr sz="675"/>
            </a:lvl9pPr>
          </a:lstStyle>
          <a:p>
            <a:endParaRPr/>
          </a:p>
        </p:txBody>
      </p:sp>
      <p:sp>
        <p:nvSpPr>
          <p:cNvPr id="21" name="Google Shape;21;p64"/>
          <p:cNvSpPr txBox="1">
            <a:spLocks noGrp="1"/>
          </p:cNvSpPr>
          <p:nvPr>
            <p:ph type="dt" idx="10"/>
          </p:nvPr>
        </p:nvSpPr>
        <p:spPr>
          <a:xfrm>
            <a:off x="4361175" y="6481098"/>
            <a:ext cx="4114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64"/>
          <p:cNvSpPr txBox="1">
            <a:spLocks noGrp="1"/>
          </p:cNvSpPr>
          <p:nvPr>
            <p:ph type="ftr" idx="11"/>
          </p:nvPr>
        </p:nvSpPr>
        <p:spPr>
          <a:xfrm>
            <a:off x="685800" y="6481098"/>
            <a:ext cx="2241848" cy="3022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4"/>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pic>
        <p:nvPicPr>
          <p:cNvPr id="24" name="Google Shape;24;p64" descr="2"/>
          <p:cNvPicPr preferRelativeResize="0"/>
          <p:nvPr/>
        </p:nvPicPr>
        <p:blipFill rotWithShape="1">
          <a:blip r:embed="rId2">
            <a:alphaModFix/>
          </a:blip>
          <a:srcRect l="8462"/>
          <a:stretch/>
        </p:blipFill>
        <p:spPr>
          <a:xfrm>
            <a:off x="21928" y="12576"/>
            <a:ext cx="12144672" cy="406141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74"/>
          <p:cNvSpPr txBox="1">
            <a:spLocks noGrp="1"/>
          </p:cNvSpPr>
          <p:nvPr>
            <p:ph type="title"/>
          </p:nvPr>
        </p:nvSpPr>
        <p:spPr>
          <a:xfrm>
            <a:off x="623520" y="997660"/>
            <a:ext cx="1080624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1"/>
        <p:cNvGrpSpPr/>
        <p:nvPr/>
      </p:nvGrpSpPr>
      <p:grpSpPr>
        <a:xfrm>
          <a:off x="0" y="0"/>
          <a:ext cx="0" cy="0"/>
          <a:chOff x="0" y="0"/>
          <a:chExt cx="0" cy="0"/>
        </a:xfrm>
      </p:grpSpPr>
      <p:sp>
        <p:nvSpPr>
          <p:cNvPr id="72" name="Google Shape;72;p75"/>
          <p:cNvSpPr txBox="1">
            <a:spLocks noGrp="1"/>
          </p:cNvSpPr>
          <p:nvPr>
            <p:ph type="subTitle" idx="1"/>
          </p:nvPr>
        </p:nvSpPr>
        <p:spPr>
          <a:xfrm>
            <a:off x="623520" y="3312100"/>
            <a:ext cx="1080624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3"/>
        <p:cNvGrpSpPr/>
        <p:nvPr/>
      </p:nvGrpSpPr>
      <p:grpSpPr>
        <a:xfrm>
          <a:off x="0" y="0"/>
          <a:ext cx="0" cy="0"/>
          <a:chOff x="0" y="0"/>
          <a:chExt cx="0" cy="0"/>
        </a:xfrm>
      </p:grpSpPr>
      <p:sp>
        <p:nvSpPr>
          <p:cNvPr id="74" name="Google Shape;74;p76"/>
          <p:cNvSpPr txBox="1">
            <a:spLocks noGrp="1"/>
          </p:cNvSpPr>
          <p:nvPr>
            <p:ph type="title"/>
          </p:nvPr>
        </p:nvSpPr>
        <p:spPr>
          <a:xfrm>
            <a:off x="623520" y="997660"/>
            <a:ext cx="1080624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6"/>
          <p:cNvSpPr txBox="1">
            <a:spLocks noGrp="1"/>
          </p:cNvSpPr>
          <p:nvPr>
            <p:ph type="body" idx="1"/>
          </p:nvPr>
        </p:nvSpPr>
        <p:spPr>
          <a:xfrm>
            <a:off x="676800" y="1998000"/>
            <a:ext cx="2275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6" name="Google Shape;76;p76"/>
          <p:cNvSpPr txBox="1">
            <a:spLocks noGrp="1"/>
          </p:cNvSpPr>
          <p:nvPr>
            <p:ph type="body" idx="2"/>
          </p:nvPr>
        </p:nvSpPr>
        <p:spPr>
          <a:xfrm>
            <a:off x="3066240" y="1998000"/>
            <a:ext cx="2275200" cy="3767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7" name="Google Shape;77;p76"/>
          <p:cNvSpPr txBox="1">
            <a:spLocks noGrp="1"/>
          </p:cNvSpPr>
          <p:nvPr>
            <p:ph type="body" idx="3"/>
          </p:nvPr>
        </p:nvSpPr>
        <p:spPr>
          <a:xfrm>
            <a:off x="676800" y="3965760"/>
            <a:ext cx="2275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8"/>
        <p:cNvGrpSpPr/>
        <p:nvPr/>
      </p:nvGrpSpPr>
      <p:grpSpPr>
        <a:xfrm>
          <a:off x="0" y="0"/>
          <a:ext cx="0" cy="0"/>
          <a:chOff x="0" y="0"/>
          <a:chExt cx="0" cy="0"/>
        </a:xfrm>
      </p:grpSpPr>
      <p:sp>
        <p:nvSpPr>
          <p:cNvPr id="79" name="Google Shape;79;p77"/>
          <p:cNvSpPr txBox="1">
            <a:spLocks noGrp="1"/>
          </p:cNvSpPr>
          <p:nvPr>
            <p:ph type="title"/>
          </p:nvPr>
        </p:nvSpPr>
        <p:spPr>
          <a:xfrm>
            <a:off x="623520" y="997660"/>
            <a:ext cx="1080624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77"/>
          <p:cNvSpPr txBox="1">
            <a:spLocks noGrp="1"/>
          </p:cNvSpPr>
          <p:nvPr>
            <p:ph type="body" idx="1"/>
          </p:nvPr>
        </p:nvSpPr>
        <p:spPr>
          <a:xfrm>
            <a:off x="676800" y="1998000"/>
            <a:ext cx="2275200" cy="3767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p77"/>
          <p:cNvSpPr txBox="1">
            <a:spLocks noGrp="1"/>
          </p:cNvSpPr>
          <p:nvPr>
            <p:ph type="body" idx="2"/>
          </p:nvPr>
        </p:nvSpPr>
        <p:spPr>
          <a:xfrm>
            <a:off x="3066240" y="1998000"/>
            <a:ext cx="2275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2" name="Google Shape;82;p77"/>
          <p:cNvSpPr txBox="1">
            <a:spLocks noGrp="1"/>
          </p:cNvSpPr>
          <p:nvPr>
            <p:ph type="body" idx="3"/>
          </p:nvPr>
        </p:nvSpPr>
        <p:spPr>
          <a:xfrm>
            <a:off x="3066240" y="3965760"/>
            <a:ext cx="2275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3"/>
        <p:cNvGrpSpPr/>
        <p:nvPr/>
      </p:nvGrpSpPr>
      <p:grpSpPr>
        <a:xfrm>
          <a:off x="0" y="0"/>
          <a:ext cx="0" cy="0"/>
          <a:chOff x="0" y="0"/>
          <a:chExt cx="0" cy="0"/>
        </a:xfrm>
      </p:grpSpPr>
      <p:sp>
        <p:nvSpPr>
          <p:cNvPr id="84" name="Google Shape;84;p78"/>
          <p:cNvSpPr txBox="1">
            <a:spLocks noGrp="1"/>
          </p:cNvSpPr>
          <p:nvPr>
            <p:ph type="title"/>
          </p:nvPr>
        </p:nvSpPr>
        <p:spPr>
          <a:xfrm>
            <a:off x="623520" y="997660"/>
            <a:ext cx="1080624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78"/>
          <p:cNvSpPr txBox="1">
            <a:spLocks noGrp="1"/>
          </p:cNvSpPr>
          <p:nvPr>
            <p:ph type="body" idx="1"/>
          </p:nvPr>
        </p:nvSpPr>
        <p:spPr>
          <a:xfrm>
            <a:off x="676800" y="1998000"/>
            <a:ext cx="2275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78"/>
          <p:cNvSpPr txBox="1">
            <a:spLocks noGrp="1"/>
          </p:cNvSpPr>
          <p:nvPr>
            <p:ph type="body" idx="2"/>
          </p:nvPr>
        </p:nvSpPr>
        <p:spPr>
          <a:xfrm>
            <a:off x="3066240" y="1998000"/>
            <a:ext cx="2275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7" name="Google Shape;87;p78"/>
          <p:cNvSpPr txBox="1">
            <a:spLocks noGrp="1"/>
          </p:cNvSpPr>
          <p:nvPr>
            <p:ph type="body" idx="3"/>
          </p:nvPr>
        </p:nvSpPr>
        <p:spPr>
          <a:xfrm>
            <a:off x="676800" y="3965760"/>
            <a:ext cx="4663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8"/>
        <p:cNvGrpSpPr/>
        <p:nvPr/>
      </p:nvGrpSpPr>
      <p:grpSpPr>
        <a:xfrm>
          <a:off x="0" y="0"/>
          <a:ext cx="0" cy="0"/>
          <a:chOff x="0" y="0"/>
          <a:chExt cx="0" cy="0"/>
        </a:xfrm>
      </p:grpSpPr>
      <p:sp>
        <p:nvSpPr>
          <p:cNvPr id="89" name="Google Shape;89;p79"/>
          <p:cNvSpPr txBox="1">
            <a:spLocks noGrp="1"/>
          </p:cNvSpPr>
          <p:nvPr>
            <p:ph type="title"/>
          </p:nvPr>
        </p:nvSpPr>
        <p:spPr>
          <a:xfrm>
            <a:off x="623520" y="997660"/>
            <a:ext cx="1080624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9"/>
          <p:cNvSpPr txBox="1">
            <a:spLocks noGrp="1"/>
          </p:cNvSpPr>
          <p:nvPr>
            <p:ph type="body" idx="1"/>
          </p:nvPr>
        </p:nvSpPr>
        <p:spPr>
          <a:xfrm>
            <a:off x="676800" y="1998000"/>
            <a:ext cx="4663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79"/>
          <p:cNvSpPr txBox="1">
            <a:spLocks noGrp="1"/>
          </p:cNvSpPr>
          <p:nvPr>
            <p:ph type="body" idx="2"/>
          </p:nvPr>
        </p:nvSpPr>
        <p:spPr>
          <a:xfrm>
            <a:off x="676800" y="3965760"/>
            <a:ext cx="4663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2"/>
        <p:cNvGrpSpPr/>
        <p:nvPr/>
      </p:nvGrpSpPr>
      <p:grpSpPr>
        <a:xfrm>
          <a:off x="0" y="0"/>
          <a:ext cx="0" cy="0"/>
          <a:chOff x="0" y="0"/>
          <a:chExt cx="0" cy="0"/>
        </a:xfrm>
      </p:grpSpPr>
      <p:sp>
        <p:nvSpPr>
          <p:cNvPr id="93" name="Google Shape;93;p80"/>
          <p:cNvSpPr txBox="1">
            <a:spLocks noGrp="1"/>
          </p:cNvSpPr>
          <p:nvPr>
            <p:ph type="title"/>
          </p:nvPr>
        </p:nvSpPr>
        <p:spPr>
          <a:xfrm>
            <a:off x="623520" y="997660"/>
            <a:ext cx="1080624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80"/>
          <p:cNvSpPr txBox="1">
            <a:spLocks noGrp="1"/>
          </p:cNvSpPr>
          <p:nvPr>
            <p:ph type="body" idx="1"/>
          </p:nvPr>
        </p:nvSpPr>
        <p:spPr>
          <a:xfrm>
            <a:off x="676800" y="1998000"/>
            <a:ext cx="2275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5" name="Google Shape;95;p80"/>
          <p:cNvSpPr txBox="1">
            <a:spLocks noGrp="1"/>
          </p:cNvSpPr>
          <p:nvPr>
            <p:ph type="body" idx="2"/>
          </p:nvPr>
        </p:nvSpPr>
        <p:spPr>
          <a:xfrm>
            <a:off x="3066240" y="1998000"/>
            <a:ext cx="2275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6" name="Google Shape;96;p80"/>
          <p:cNvSpPr txBox="1">
            <a:spLocks noGrp="1"/>
          </p:cNvSpPr>
          <p:nvPr>
            <p:ph type="body" idx="3"/>
          </p:nvPr>
        </p:nvSpPr>
        <p:spPr>
          <a:xfrm>
            <a:off x="676800" y="3965760"/>
            <a:ext cx="2275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7" name="Google Shape;97;p80"/>
          <p:cNvSpPr txBox="1">
            <a:spLocks noGrp="1"/>
          </p:cNvSpPr>
          <p:nvPr>
            <p:ph type="body" idx="4"/>
          </p:nvPr>
        </p:nvSpPr>
        <p:spPr>
          <a:xfrm>
            <a:off x="3066240" y="3965760"/>
            <a:ext cx="227520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8"/>
        <p:cNvGrpSpPr/>
        <p:nvPr/>
      </p:nvGrpSpPr>
      <p:grpSpPr>
        <a:xfrm>
          <a:off x="0" y="0"/>
          <a:ext cx="0" cy="0"/>
          <a:chOff x="0" y="0"/>
          <a:chExt cx="0" cy="0"/>
        </a:xfrm>
      </p:grpSpPr>
      <p:sp>
        <p:nvSpPr>
          <p:cNvPr id="99" name="Google Shape;99;p81"/>
          <p:cNvSpPr txBox="1">
            <a:spLocks noGrp="1"/>
          </p:cNvSpPr>
          <p:nvPr>
            <p:ph type="title"/>
          </p:nvPr>
        </p:nvSpPr>
        <p:spPr>
          <a:xfrm>
            <a:off x="623520" y="997660"/>
            <a:ext cx="1080624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81"/>
          <p:cNvSpPr txBox="1">
            <a:spLocks noGrp="1"/>
          </p:cNvSpPr>
          <p:nvPr>
            <p:ph type="body" idx="1"/>
          </p:nvPr>
        </p:nvSpPr>
        <p:spPr>
          <a:xfrm>
            <a:off x="676800" y="1998000"/>
            <a:ext cx="150144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81"/>
          <p:cNvSpPr txBox="1">
            <a:spLocks noGrp="1"/>
          </p:cNvSpPr>
          <p:nvPr>
            <p:ph type="body" idx="2"/>
          </p:nvPr>
        </p:nvSpPr>
        <p:spPr>
          <a:xfrm>
            <a:off x="2253600" y="1998000"/>
            <a:ext cx="150144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2" name="Google Shape;102;p81"/>
          <p:cNvSpPr txBox="1">
            <a:spLocks noGrp="1"/>
          </p:cNvSpPr>
          <p:nvPr>
            <p:ph type="body" idx="3"/>
          </p:nvPr>
        </p:nvSpPr>
        <p:spPr>
          <a:xfrm>
            <a:off x="3830880" y="1998000"/>
            <a:ext cx="150144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3" name="Google Shape;103;p81"/>
          <p:cNvSpPr txBox="1">
            <a:spLocks noGrp="1"/>
          </p:cNvSpPr>
          <p:nvPr>
            <p:ph type="body" idx="4"/>
          </p:nvPr>
        </p:nvSpPr>
        <p:spPr>
          <a:xfrm>
            <a:off x="676800" y="3965760"/>
            <a:ext cx="150144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4" name="Google Shape;104;p81"/>
          <p:cNvSpPr txBox="1">
            <a:spLocks noGrp="1"/>
          </p:cNvSpPr>
          <p:nvPr>
            <p:ph type="body" idx="5"/>
          </p:nvPr>
        </p:nvSpPr>
        <p:spPr>
          <a:xfrm>
            <a:off x="2253600" y="3965760"/>
            <a:ext cx="150144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81"/>
          <p:cNvSpPr txBox="1">
            <a:spLocks noGrp="1"/>
          </p:cNvSpPr>
          <p:nvPr>
            <p:ph type="body" idx="6"/>
          </p:nvPr>
        </p:nvSpPr>
        <p:spPr>
          <a:xfrm>
            <a:off x="3830880" y="3965760"/>
            <a:ext cx="1501440" cy="179676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ormal con fuente ">
  <p:cSld name="Normal con fuente ">
    <p:bg>
      <p:bgPr>
        <a:solidFill>
          <a:schemeClr val="lt1"/>
        </a:solidFill>
        <a:effectLst/>
      </p:bgPr>
    </p:bg>
    <p:spTree>
      <p:nvGrpSpPr>
        <p:cNvPr id="1" name="Shape 25"/>
        <p:cNvGrpSpPr/>
        <p:nvPr/>
      </p:nvGrpSpPr>
      <p:grpSpPr>
        <a:xfrm>
          <a:off x="0" y="0"/>
          <a:ext cx="0" cy="0"/>
          <a:chOff x="0" y="0"/>
          <a:chExt cx="0" cy="0"/>
        </a:xfrm>
      </p:grpSpPr>
      <p:sp>
        <p:nvSpPr>
          <p:cNvPr id="26" name="Google Shape;26;p65"/>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4A6617"/>
              </a:buClr>
              <a:buSzPts val="4000"/>
              <a:buFont typeface="Calibri"/>
              <a:buNone/>
              <a:defRPr sz="30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5"/>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
        <p:nvSpPr>
          <p:cNvPr id="28" name="Google Shape;28;p65"/>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1100"/>
              <a:buNone/>
              <a:defRPr sz="825" b="0" i="0">
                <a:solidFill>
                  <a:srgbClr val="888888"/>
                </a:solidFill>
                <a:latin typeface="Calibri"/>
                <a:ea typeface="Calibri"/>
                <a:cs typeface="Calibri"/>
                <a:sym typeface="Calibri"/>
              </a:defRPr>
            </a:lvl1pPr>
            <a:lvl2pPr marL="914400" lvl="1" indent="-228600" algn="l">
              <a:lnSpc>
                <a:spcPct val="85000"/>
              </a:lnSpc>
              <a:spcBef>
                <a:spcPts val="450"/>
              </a:spcBef>
              <a:spcAft>
                <a:spcPts val="0"/>
              </a:spcAft>
              <a:buClr>
                <a:srgbClr val="262626"/>
              </a:buClr>
              <a:buSzPts val="1400"/>
              <a:buNone/>
              <a:defRPr sz="1050"/>
            </a:lvl2pPr>
            <a:lvl3pPr marL="1371600" lvl="2" indent="-228600" algn="l">
              <a:lnSpc>
                <a:spcPct val="85000"/>
              </a:lnSpc>
              <a:spcBef>
                <a:spcPts val="450"/>
              </a:spcBef>
              <a:spcAft>
                <a:spcPts val="0"/>
              </a:spcAft>
              <a:buClr>
                <a:srgbClr val="262626"/>
              </a:buClr>
              <a:buSzPts val="1400"/>
              <a:buNone/>
              <a:defRPr sz="1050"/>
            </a:lvl3pPr>
            <a:lvl4pPr marL="1828800" lvl="3" indent="-228600" algn="l">
              <a:lnSpc>
                <a:spcPct val="85000"/>
              </a:lnSpc>
              <a:spcBef>
                <a:spcPts val="450"/>
              </a:spcBef>
              <a:spcAft>
                <a:spcPts val="0"/>
              </a:spcAft>
              <a:buClr>
                <a:srgbClr val="262626"/>
              </a:buClr>
              <a:buSzPts val="1400"/>
              <a:buNone/>
              <a:defRPr sz="1050"/>
            </a:lvl4pPr>
            <a:lvl5pPr marL="2286000" lvl="4" indent="-228600" algn="l">
              <a:lnSpc>
                <a:spcPct val="85000"/>
              </a:lnSpc>
              <a:spcBef>
                <a:spcPts val="450"/>
              </a:spcBef>
              <a:spcAft>
                <a:spcPts val="0"/>
              </a:spcAft>
              <a:buClr>
                <a:srgbClr val="262626"/>
              </a:buClr>
              <a:buSzPts val="1400"/>
              <a:buNone/>
              <a:defRPr sz="105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29" name="Google Shape;29;p65"/>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975"/>
              </a:spcBef>
              <a:spcAft>
                <a:spcPts val="0"/>
              </a:spcAft>
              <a:buClr>
                <a:srgbClr val="C00000"/>
              </a:buClr>
              <a:buSzPts val="2400"/>
              <a:buFont typeface="Arial"/>
              <a:buChar char="»"/>
              <a:defRPr/>
            </a:lvl1pPr>
            <a:lvl2pPr marL="914400" lvl="1" indent="-381000" algn="l">
              <a:lnSpc>
                <a:spcPct val="85000"/>
              </a:lnSpc>
              <a:spcBef>
                <a:spcPts val="450"/>
              </a:spcBef>
              <a:spcAft>
                <a:spcPts val="0"/>
              </a:spcAft>
              <a:buClr>
                <a:srgbClr val="262626"/>
              </a:buClr>
              <a:buSzPts val="2400"/>
              <a:buChar char=" "/>
              <a:defRPr/>
            </a:lvl2pPr>
            <a:lvl3pPr marL="1371600" lvl="2" indent="-355600" algn="l">
              <a:lnSpc>
                <a:spcPct val="85000"/>
              </a:lnSpc>
              <a:spcBef>
                <a:spcPts val="450"/>
              </a:spcBef>
              <a:spcAft>
                <a:spcPts val="0"/>
              </a:spcAft>
              <a:buClr>
                <a:srgbClr val="262626"/>
              </a:buClr>
              <a:buSzPts val="20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30" name="Google Shape;30;p65"/>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5"/>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5"/>
          <p:cNvSpPr txBox="1"/>
          <p:nvPr/>
        </p:nvSpPr>
        <p:spPr>
          <a:xfrm>
            <a:off x="5176314" y="6484426"/>
            <a:ext cx="662361" cy="19617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AR" sz="825" b="0" i="0" u="none" strike="noStrike" cap="none">
                <a:solidFill>
                  <a:srgbClr val="888888"/>
                </a:solidFill>
                <a:latin typeface="Calibri"/>
                <a:ea typeface="Calibri"/>
                <a:cs typeface="Calibri"/>
                <a:sym typeface="Calibri"/>
              </a:rPr>
              <a:t>Fuente:</a:t>
            </a:r>
            <a:endParaRPr sz="825" b="0" i="0" u="none" strike="noStrike" cap="none">
              <a:solidFill>
                <a:schemeClr val="lt2"/>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33"/>
        <p:cNvGrpSpPr/>
        <p:nvPr/>
      </p:nvGrpSpPr>
      <p:grpSpPr>
        <a:xfrm>
          <a:off x="0" y="0"/>
          <a:ext cx="0" cy="0"/>
          <a:chOff x="0" y="0"/>
          <a:chExt cx="0" cy="0"/>
        </a:xfrm>
      </p:grpSpPr>
      <p:sp>
        <p:nvSpPr>
          <p:cNvPr id="34" name="Google Shape;34;p66"/>
          <p:cNvSpPr txBox="1">
            <a:spLocks noGrp="1"/>
          </p:cNvSpPr>
          <p:nvPr>
            <p:ph type="title"/>
          </p:nvPr>
        </p:nvSpPr>
        <p:spPr>
          <a:xfrm>
            <a:off x="479378" y="11817"/>
            <a:ext cx="10806607" cy="127328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accent5"/>
              </a:buClr>
              <a:buSzPts val="4000"/>
              <a:buFont typeface="Calibri"/>
              <a:buNone/>
              <a:defRPr sz="3000">
                <a:solidFill>
                  <a:schemeClr val="accent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6"/>
          <p:cNvSpPr/>
          <p:nvPr/>
        </p:nvSpPr>
        <p:spPr>
          <a:xfrm>
            <a:off x="168275" y="6554790"/>
            <a:ext cx="2154239" cy="212725"/>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050" b="0" i="0" u="none" strike="noStrike" cap="none">
                <a:solidFill>
                  <a:srgbClr val="8F8F8F"/>
                </a:solidFill>
                <a:latin typeface="Calibri"/>
                <a:ea typeface="Calibri"/>
                <a:cs typeface="Calibri"/>
                <a:sym typeface="Calibri"/>
              </a:rPr>
              <a:t>Ingeniería de Software II</a:t>
            </a:r>
            <a:endParaRPr sz="105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subtítulo" type="tx">
  <p:cSld name="TITLE_AND_BODY">
    <p:spTree>
      <p:nvGrpSpPr>
        <p:cNvPr id="1" name="Shape 36"/>
        <p:cNvGrpSpPr/>
        <p:nvPr/>
      </p:nvGrpSpPr>
      <p:grpSpPr>
        <a:xfrm>
          <a:off x="0" y="0"/>
          <a:ext cx="0" cy="0"/>
          <a:chOff x="0" y="0"/>
          <a:chExt cx="0" cy="0"/>
        </a:xfrm>
      </p:grpSpPr>
      <p:sp>
        <p:nvSpPr>
          <p:cNvPr id="37" name="Google Shape;37;p67"/>
          <p:cNvSpPr txBox="1">
            <a:spLocks noGrp="1"/>
          </p:cNvSpPr>
          <p:nvPr>
            <p:ph type="title"/>
          </p:nvPr>
        </p:nvSpPr>
        <p:spPr>
          <a:xfrm>
            <a:off x="1190629" y="1151933"/>
            <a:ext cx="9810751" cy="2321719"/>
          </a:xfrm>
          <a:prstGeom prst="rect">
            <a:avLst/>
          </a:prstGeom>
          <a:noFill/>
          <a:ln>
            <a:noFill/>
          </a:ln>
        </p:spPr>
        <p:txBody>
          <a:bodyPr spcFirstLastPara="1" wrap="square" lIns="102375" tIns="51175" rIns="102375" bIns="51175" anchor="b" anchorCtr="0">
            <a:normAutofit/>
          </a:bodyPr>
          <a:lstStyle>
            <a:lvl1pPr lvl="0" algn="l">
              <a:lnSpc>
                <a:spcPct val="89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7"/>
          <p:cNvSpPr txBox="1">
            <a:spLocks noGrp="1"/>
          </p:cNvSpPr>
          <p:nvPr>
            <p:ph type="body" idx="1"/>
          </p:nvPr>
        </p:nvSpPr>
        <p:spPr>
          <a:xfrm>
            <a:off x="1190629" y="3536158"/>
            <a:ext cx="9810751" cy="794743"/>
          </a:xfrm>
          <a:prstGeom prst="rect">
            <a:avLst/>
          </a:prstGeom>
          <a:noFill/>
          <a:ln>
            <a:noFill/>
          </a:ln>
        </p:spPr>
        <p:txBody>
          <a:bodyPr spcFirstLastPara="1" wrap="square" lIns="102375" tIns="51175" rIns="102375" bIns="51175" anchor="t" anchorCtr="0">
            <a:normAutofit/>
          </a:bodyPr>
          <a:lstStyle>
            <a:lvl1pPr marL="457200" lvl="0" indent="-228600" algn="ctr">
              <a:lnSpc>
                <a:spcPct val="94000"/>
              </a:lnSpc>
              <a:spcBef>
                <a:spcPts val="0"/>
              </a:spcBef>
              <a:spcAft>
                <a:spcPts val="0"/>
              </a:spcAft>
              <a:buClr>
                <a:schemeClr val="dk2"/>
              </a:buClr>
              <a:buSzPts val="4267"/>
              <a:buNone/>
              <a:defRPr sz="2479"/>
            </a:lvl1pPr>
            <a:lvl2pPr marL="914400" lvl="1" indent="-228600" algn="ctr">
              <a:lnSpc>
                <a:spcPct val="94000"/>
              </a:lnSpc>
              <a:spcBef>
                <a:spcPts val="168"/>
              </a:spcBef>
              <a:spcAft>
                <a:spcPts val="0"/>
              </a:spcAft>
              <a:buClr>
                <a:schemeClr val="dk2"/>
              </a:buClr>
              <a:buSzPts val="4267"/>
              <a:buNone/>
              <a:defRPr sz="2479"/>
            </a:lvl2pPr>
            <a:lvl3pPr marL="1371600" lvl="2" indent="-228600" algn="ctr">
              <a:lnSpc>
                <a:spcPct val="94000"/>
              </a:lnSpc>
              <a:spcBef>
                <a:spcPts val="168"/>
              </a:spcBef>
              <a:spcAft>
                <a:spcPts val="0"/>
              </a:spcAft>
              <a:buClr>
                <a:schemeClr val="dk2"/>
              </a:buClr>
              <a:buSzPts val="4267"/>
              <a:buNone/>
              <a:defRPr sz="2479"/>
            </a:lvl3pPr>
            <a:lvl4pPr marL="1828800" lvl="3" indent="-228600" algn="ctr">
              <a:lnSpc>
                <a:spcPct val="94000"/>
              </a:lnSpc>
              <a:spcBef>
                <a:spcPts val="168"/>
              </a:spcBef>
              <a:spcAft>
                <a:spcPts val="0"/>
              </a:spcAft>
              <a:buClr>
                <a:schemeClr val="dk2"/>
              </a:buClr>
              <a:buSzPts val="4267"/>
              <a:buNone/>
              <a:defRPr sz="2479"/>
            </a:lvl4pPr>
            <a:lvl5pPr marL="2286000" lvl="4" indent="-228600" algn="ctr">
              <a:lnSpc>
                <a:spcPct val="94000"/>
              </a:lnSpc>
              <a:spcBef>
                <a:spcPts val="168"/>
              </a:spcBef>
              <a:spcAft>
                <a:spcPts val="0"/>
              </a:spcAft>
              <a:buClr>
                <a:schemeClr val="dk2"/>
              </a:buClr>
              <a:buSzPts val="4267"/>
              <a:buNone/>
              <a:defRPr sz="2479"/>
            </a:lvl5pPr>
            <a:lvl6pPr marL="2743200" lvl="5" indent="-342900" algn="l">
              <a:lnSpc>
                <a:spcPct val="94000"/>
              </a:lnSpc>
              <a:spcBef>
                <a:spcPts val="420"/>
              </a:spcBef>
              <a:spcAft>
                <a:spcPts val="0"/>
              </a:spcAft>
              <a:buClr>
                <a:schemeClr val="dk2"/>
              </a:buClr>
              <a:buSzPts val="1800"/>
              <a:buChar char="–"/>
              <a:defRPr/>
            </a:lvl6pPr>
            <a:lvl7pPr marL="3200400" lvl="6" indent="-342900" algn="l">
              <a:lnSpc>
                <a:spcPct val="94000"/>
              </a:lnSpc>
              <a:spcBef>
                <a:spcPts val="420"/>
              </a:spcBef>
              <a:spcAft>
                <a:spcPts val="0"/>
              </a:spcAft>
              <a:buClr>
                <a:schemeClr val="dk2"/>
              </a:buClr>
              <a:buSzPts val="1800"/>
              <a:buChar char="■"/>
              <a:defRPr/>
            </a:lvl7pPr>
            <a:lvl8pPr marL="3657600" lvl="7" indent="-342900" algn="l">
              <a:lnSpc>
                <a:spcPct val="94000"/>
              </a:lnSpc>
              <a:spcBef>
                <a:spcPts val="420"/>
              </a:spcBef>
              <a:spcAft>
                <a:spcPts val="0"/>
              </a:spcAft>
              <a:buClr>
                <a:schemeClr val="dk2"/>
              </a:buClr>
              <a:buSzPts val="1800"/>
              <a:buChar char="–"/>
              <a:defRPr/>
            </a:lvl8pPr>
            <a:lvl9pPr marL="4114800" lvl="8" indent="-342900" algn="l">
              <a:lnSpc>
                <a:spcPct val="94000"/>
              </a:lnSpc>
              <a:spcBef>
                <a:spcPts val="420"/>
              </a:spcBef>
              <a:spcAft>
                <a:spcPts val="168"/>
              </a:spcAft>
              <a:buClr>
                <a:schemeClr val="dk2"/>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39"/>
        <p:cNvGrpSpPr/>
        <p:nvPr/>
      </p:nvGrpSpPr>
      <p:grpSpPr>
        <a:xfrm>
          <a:off x="0" y="0"/>
          <a:ext cx="0" cy="0"/>
          <a:chOff x="0" y="0"/>
          <a:chExt cx="0" cy="0"/>
        </a:xfrm>
      </p:grpSpPr>
      <p:sp>
        <p:nvSpPr>
          <p:cNvPr id="40" name="Google Shape;40;p68"/>
          <p:cNvSpPr txBox="1">
            <a:spLocks noGrp="1"/>
          </p:cNvSpPr>
          <p:nvPr>
            <p:ph type="title"/>
          </p:nvPr>
        </p:nvSpPr>
        <p:spPr>
          <a:xfrm>
            <a:off x="623394" y="499534"/>
            <a:ext cx="10235108" cy="841235"/>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4A6617"/>
              </a:buClr>
              <a:buSzPts val="4000"/>
              <a:buFont typeface="Calibri"/>
              <a:buNone/>
              <a:defRPr sz="30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975"/>
              </a:spcBef>
              <a:spcAft>
                <a:spcPts val="0"/>
              </a:spcAft>
              <a:buClr>
                <a:srgbClr val="C00000"/>
              </a:buClr>
              <a:buSzPts val="2400"/>
              <a:buFont typeface="Arial"/>
              <a:buChar char="»"/>
              <a:defRPr sz="1800"/>
            </a:lvl1pPr>
            <a:lvl2pPr marL="914400" lvl="1" indent="-355600" algn="l">
              <a:lnSpc>
                <a:spcPct val="85000"/>
              </a:lnSpc>
              <a:spcBef>
                <a:spcPts val="450"/>
              </a:spcBef>
              <a:spcAft>
                <a:spcPts val="0"/>
              </a:spcAft>
              <a:buClr>
                <a:srgbClr val="C00000"/>
              </a:buClr>
              <a:buSzPts val="2000"/>
              <a:buFont typeface="Arial"/>
              <a:buChar char=" "/>
              <a:defRPr sz="1500"/>
            </a:lvl2pPr>
            <a:lvl3pPr marL="1371600" lvl="2" indent="-342900" algn="l">
              <a:lnSpc>
                <a:spcPct val="85000"/>
              </a:lnSpc>
              <a:spcBef>
                <a:spcPts val="450"/>
              </a:spcBef>
              <a:spcAft>
                <a:spcPts val="0"/>
              </a:spcAft>
              <a:buClr>
                <a:srgbClr val="C00000"/>
              </a:buClr>
              <a:buSzPts val="1800"/>
              <a:buFont typeface="Arial"/>
              <a:buChar char=" "/>
              <a:defRPr sz="1350"/>
            </a:lvl3pPr>
            <a:lvl4pPr marL="1828800" lvl="3" indent="-330200" algn="l">
              <a:lnSpc>
                <a:spcPct val="85000"/>
              </a:lnSpc>
              <a:spcBef>
                <a:spcPts val="450"/>
              </a:spcBef>
              <a:spcAft>
                <a:spcPts val="0"/>
              </a:spcAft>
              <a:buClr>
                <a:srgbClr val="C00000"/>
              </a:buClr>
              <a:buSzPts val="1600"/>
              <a:buFont typeface="Arial"/>
              <a:buChar char=" "/>
              <a:defRPr sz="1200"/>
            </a:lvl4pPr>
            <a:lvl5pPr marL="2286000" lvl="4" indent="-330200" algn="l">
              <a:lnSpc>
                <a:spcPct val="85000"/>
              </a:lnSpc>
              <a:spcBef>
                <a:spcPts val="450"/>
              </a:spcBef>
              <a:spcAft>
                <a:spcPts val="0"/>
              </a:spcAft>
              <a:buClr>
                <a:srgbClr val="C00000"/>
              </a:buClr>
              <a:buSzPts val="1600"/>
              <a:buFont typeface="Arial"/>
              <a:buChar char=" "/>
              <a:defRPr sz="1200"/>
            </a:lvl5pPr>
            <a:lvl6pPr marL="2743200" lvl="5" indent="-330200" algn="l">
              <a:lnSpc>
                <a:spcPct val="85000"/>
              </a:lnSpc>
              <a:spcBef>
                <a:spcPts val="450"/>
              </a:spcBef>
              <a:spcAft>
                <a:spcPts val="0"/>
              </a:spcAft>
              <a:buClr>
                <a:srgbClr val="262626"/>
              </a:buClr>
              <a:buSzPts val="1600"/>
              <a:buChar char=" "/>
              <a:defRPr sz="1200"/>
            </a:lvl6pPr>
            <a:lvl7pPr marL="3200400" lvl="6" indent="-330200" algn="l">
              <a:lnSpc>
                <a:spcPct val="85000"/>
              </a:lnSpc>
              <a:spcBef>
                <a:spcPts val="450"/>
              </a:spcBef>
              <a:spcAft>
                <a:spcPts val="0"/>
              </a:spcAft>
              <a:buClr>
                <a:srgbClr val="262626"/>
              </a:buClr>
              <a:buSzPts val="1600"/>
              <a:buChar char=" "/>
              <a:defRPr sz="1200"/>
            </a:lvl7pPr>
            <a:lvl8pPr marL="3657600" lvl="7" indent="-330200" algn="l">
              <a:lnSpc>
                <a:spcPct val="85000"/>
              </a:lnSpc>
              <a:spcBef>
                <a:spcPts val="450"/>
              </a:spcBef>
              <a:spcAft>
                <a:spcPts val="0"/>
              </a:spcAft>
              <a:buClr>
                <a:srgbClr val="262626"/>
              </a:buClr>
              <a:buSzPts val="1600"/>
              <a:buChar char=" "/>
              <a:defRPr sz="1200"/>
            </a:lvl8pPr>
            <a:lvl9pPr marL="4114800" lvl="8" indent="-330200" algn="l">
              <a:lnSpc>
                <a:spcPct val="85000"/>
              </a:lnSpc>
              <a:spcBef>
                <a:spcPts val="450"/>
              </a:spcBef>
              <a:spcAft>
                <a:spcPts val="0"/>
              </a:spcAft>
              <a:buClr>
                <a:srgbClr val="262626"/>
              </a:buClr>
              <a:buSzPts val="1600"/>
              <a:buChar char=" "/>
              <a:defRPr sz="1200"/>
            </a:lvl9pPr>
          </a:lstStyle>
          <a:p>
            <a:endParaRPr/>
          </a:p>
        </p:txBody>
      </p:sp>
      <p:sp>
        <p:nvSpPr>
          <p:cNvPr id="42" name="Google Shape;42;p68"/>
          <p:cNvSpPr txBox="1">
            <a:spLocks noGrp="1"/>
          </p:cNvSpPr>
          <p:nvPr>
            <p:ph type="body" idx="2"/>
          </p:nvPr>
        </p:nvSpPr>
        <p:spPr>
          <a:xfrm>
            <a:off x="6011331"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975"/>
              </a:spcBef>
              <a:spcAft>
                <a:spcPts val="0"/>
              </a:spcAft>
              <a:buClr>
                <a:srgbClr val="C00000"/>
              </a:buClr>
              <a:buSzPts val="2400"/>
              <a:buFont typeface="Arial"/>
              <a:buChar char="»"/>
              <a:defRPr sz="1800"/>
            </a:lvl1pPr>
            <a:lvl2pPr marL="914400" lvl="1" indent="-355600" algn="l">
              <a:lnSpc>
                <a:spcPct val="85000"/>
              </a:lnSpc>
              <a:spcBef>
                <a:spcPts val="450"/>
              </a:spcBef>
              <a:spcAft>
                <a:spcPts val="0"/>
              </a:spcAft>
              <a:buClr>
                <a:srgbClr val="C00000"/>
              </a:buClr>
              <a:buSzPts val="2000"/>
              <a:buFont typeface="Arial"/>
              <a:buChar char=" "/>
              <a:defRPr sz="1500"/>
            </a:lvl2pPr>
            <a:lvl3pPr marL="1371600" lvl="2" indent="-342900" algn="l">
              <a:lnSpc>
                <a:spcPct val="85000"/>
              </a:lnSpc>
              <a:spcBef>
                <a:spcPts val="450"/>
              </a:spcBef>
              <a:spcAft>
                <a:spcPts val="0"/>
              </a:spcAft>
              <a:buClr>
                <a:srgbClr val="C00000"/>
              </a:buClr>
              <a:buSzPts val="1800"/>
              <a:buFont typeface="Arial"/>
              <a:buChar char=" "/>
              <a:defRPr sz="1350"/>
            </a:lvl3pPr>
            <a:lvl4pPr marL="1828800" lvl="3" indent="-330200" algn="l">
              <a:lnSpc>
                <a:spcPct val="85000"/>
              </a:lnSpc>
              <a:spcBef>
                <a:spcPts val="450"/>
              </a:spcBef>
              <a:spcAft>
                <a:spcPts val="0"/>
              </a:spcAft>
              <a:buClr>
                <a:srgbClr val="C00000"/>
              </a:buClr>
              <a:buSzPts val="1600"/>
              <a:buFont typeface="Arial"/>
              <a:buChar char=" "/>
              <a:defRPr sz="1200"/>
            </a:lvl4pPr>
            <a:lvl5pPr marL="2286000" lvl="4" indent="-330200" algn="l">
              <a:lnSpc>
                <a:spcPct val="85000"/>
              </a:lnSpc>
              <a:spcBef>
                <a:spcPts val="450"/>
              </a:spcBef>
              <a:spcAft>
                <a:spcPts val="0"/>
              </a:spcAft>
              <a:buClr>
                <a:srgbClr val="C00000"/>
              </a:buClr>
              <a:buSzPts val="1600"/>
              <a:buFont typeface="Arial"/>
              <a:buChar char=" "/>
              <a:defRPr sz="1200"/>
            </a:lvl5pPr>
            <a:lvl6pPr marL="2743200" lvl="5" indent="-330200" algn="l">
              <a:lnSpc>
                <a:spcPct val="85000"/>
              </a:lnSpc>
              <a:spcBef>
                <a:spcPts val="450"/>
              </a:spcBef>
              <a:spcAft>
                <a:spcPts val="0"/>
              </a:spcAft>
              <a:buClr>
                <a:srgbClr val="262626"/>
              </a:buClr>
              <a:buSzPts val="1600"/>
              <a:buChar char=" "/>
              <a:defRPr sz="1200"/>
            </a:lvl6pPr>
            <a:lvl7pPr marL="3200400" lvl="6" indent="-330200" algn="l">
              <a:lnSpc>
                <a:spcPct val="85000"/>
              </a:lnSpc>
              <a:spcBef>
                <a:spcPts val="450"/>
              </a:spcBef>
              <a:spcAft>
                <a:spcPts val="0"/>
              </a:spcAft>
              <a:buClr>
                <a:srgbClr val="262626"/>
              </a:buClr>
              <a:buSzPts val="1600"/>
              <a:buChar char=" "/>
              <a:defRPr sz="1200"/>
            </a:lvl7pPr>
            <a:lvl8pPr marL="3657600" lvl="7" indent="-330200" algn="l">
              <a:lnSpc>
                <a:spcPct val="85000"/>
              </a:lnSpc>
              <a:spcBef>
                <a:spcPts val="450"/>
              </a:spcBef>
              <a:spcAft>
                <a:spcPts val="0"/>
              </a:spcAft>
              <a:buClr>
                <a:srgbClr val="262626"/>
              </a:buClr>
              <a:buSzPts val="1600"/>
              <a:buChar char=" "/>
              <a:defRPr sz="1200"/>
            </a:lvl8pPr>
            <a:lvl9pPr marL="4114800" lvl="8" indent="-330200" algn="l">
              <a:lnSpc>
                <a:spcPct val="85000"/>
              </a:lnSpc>
              <a:spcBef>
                <a:spcPts val="450"/>
              </a:spcBef>
              <a:spcAft>
                <a:spcPts val="0"/>
              </a:spcAft>
              <a:buClr>
                <a:srgbClr val="262626"/>
              </a:buClr>
              <a:buSzPts val="1600"/>
              <a:buChar char=" "/>
              <a:defRPr sz="1200"/>
            </a:lvl9pPr>
          </a:lstStyle>
          <a:p>
            <a:endParaRPr/>
          </a:p>
        </p:txBody>
      </p:sp>
      <p:sp>
        <p:nvSpPr>
          <p:cNvPr id="43" name="Google Shape;43;p68"/>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
        <p:nvSpPr>
          <p:cNvPr id="44" name="Google Shape;44;p68"/>
          <p:cNvSpPr txBox="1"/>
          <p:nvPr/>
        </p:nvSpPr>
        <p:spPr>
          <a:xfrm>
            <a:off x="5176314" y="6484426"/>
            <a:ext cx="662361" cy="19617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AR" sz="825" b="0" i="0" u="none" strike="noStrike" cap="none">
                <a:solidFill>
                  <a:srgbClr val="888888"/>
                </a:solidFill>
                <a:latin typeface="Arial"/>
                <a:ea typeface="Arial"/>
                <a:cs typeface="Arial"/>
                <a:sym typeface="Arial"/>
              </a:rPr>
              <a:t>Fuente:</a:t>
            </a:r>
            <a:endParaRPr sz="825" b="0" i="0" u="none" strike="noStrike" cap="none">
              <a:solidFill>
                <a:schemeClr val="lt2"/>
              </a:solidFill>
              <a:latin typeface="Calibri"/>
              <a:ea typeface="Calibri"/>
              <a:cs typeface="Calibri"/>
              <a:sym typeface="Calibri"/>
            </a:endParaRPr>
          </a:p>
        </p:txBody>
      </p:sp>
      <p:sp>
        <p:nvSpPr>
          <p:cNvPr id="45" name="Google Shape;45;p68"/>
          <p:cNvSpPr txBox="1">
            <a:spLocks noGrp="1"/>
          </p:cNvSpPr>
          <p:nvPr>
            <p:ph type="body" idx="3"/>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1100"/>
              <a:buNone/>
              <a:defRPr sz="825" b="0" i="0">
                <a:solidFill>
                  <a:srgbClr val="888888"/>
                </a:solidFill>
                <a:latin typeface="Arial"/>
                <a:ea typeface="Arial"/>
                <a:cs typeface="Arial"/>
                <a:sym typeface="Arial"/>
              </a:defRPr>
            </a:lvl1pPr>
            <a:lvl2pPr marL="914400" lvl="1" indent="-228600" algn="l">
              <a:lnSpc>
                <a:spcPct val="85000"/>
              </a:lnSpc>
              <a:spcBef>
                <a:spcPts val="450"/>
              </a:spcBef>
              <a:spcAft>
                <a:spcPts val="0"/>
              </a:spcAft>
              <a:buClr>
                <a:srgbClr val="262626"/>
              </a:buClr>
              <a:buSzPts val="1400"/>
              <a:buNone/>
              <a:defRPr sz="1050"/>
            </a:lvl2pPr>
            <a:lvl3pPr marL="1371600" lvl="2" indent="-228600" algn="l">
              <a:lnSpc>
                <a:spcPct val="85000"/>
              </a:lnSpc>
              <a:spcBef>
                <a:spcPts val="450"/>
              </a:spcBef>
              <a:spcAft>
                <a:spcPts val="0"/>
              </a:spcAft>
              <a:buClr>
                <a:srgbClr val="262626"/>
              </a:buClr>
              <a:buSzPts val="1400"/>
              <a:buNone/>
              <a:defRPr sz="1050"/>
            </a:lvl3pPr>
            <a:lvl4pPr marL="1828800" lvl="3" indent="-228600" algn="l">
              <a:lnSpc>
                <a:spcPct val="85000"/>
              </a:lnSpc>
              <a:spcBef>
                <a:spcPts val="450"/>
              </a:spcBef>
              <a:spcAft>
                <a:spcPts val="0"/>
              </a:spcAft>
              <a:buClr>
                <a:srgbClr val="262626"/>
              </a:buClr>
              <a:buSzPts val="1400"/>
              <a:buNone/>
              <a:defRPr sz="1050"/>
            </a:lvl4pPr>
            <a:lvl5pPr marL="2286000" lvl="4" indent="-228600" algn="l">
              <a:lnSpc>
                <a:spcPct val="85000"/>
              </a:lnSpc>
              <a:spcBef>
                <a:spcPts val="450"/>
              </a:spcBef>
              <a:spcAft>
                <a:spcPts val="0"/>
              </a:spcAft>
              <a:buClr>
                <a:srgbClr val="262626"/>
              </a:buClr>
              <a:buSzPts val="1400"/>
              <a:buNone/>
              <a:defRPr sz="105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46" name="Google Shape;46;p68"/>
          <p:cNvSpPr txBox="1">
            <a:spLocks noGrp="1"/>
          </p:cNvSpPr>
          <p:nvPr>
            <p:ph type="dt" idx="10"/>
          </p:nvPr>
        </p:nvSpPr>
        <p:spPr>
          <a:xfrm>
            <a:off x="2898948" y="6511626"/>
            <a:ext cx="825989" cy="25608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8"/>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9"/>
        <p:cNvGrpSpPr/>
        <p:nvPr/>
      </p:nvGrpSpPr>
      <p:grpSpPr>
        <a:xfrm>
          <a:off x="0" y="0"/>
          <a:ext cx="0" cy="0"/>
          <a:chOff x="0" y="0"/>
          <a:chExt cx="0" cy="0"/>
        </a:xfrm>
      </p:grpSpPr>
      <p:sp>
        <p:nvSpPr>
          <p:cNvPr id="60" name="Google Shape;60;p71"/>
          <p:cNvSpPr txBox="1">
            <a:spLocks noGrp="1"/>
          </p:cNvSpPr>
          <p:nvPr>
            <p:ph type="title"/>
          </p:nvPr>
        </p:nvSpPr>
        <p:spPr>
          <a:xfrm>
            <a:off x="623520" y="997660"/>
            <a:ext cx="1080624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71"/>
          <p:cNvSpPr txBox="1">
            <a:spLocks noGrp="1"/>
          </p:cNvSpPr>
          <p:nvPr>
            <p:ph type="subTitle" idx="1"/>
          </p:nvPr>
        </p:nvSpPr>
        <p:spPr>
          <a:xfrm>
            <a:off x="676800" y="3743020"/>
            <a:ext cx="466320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2"/>
        <p:cNvGrpSpPr/>
        <p:nvPr/>
      </p:nvGrpSpPr>
      <p:grpSpPr>
        <a:xfrm>
          <a:off x="0" y="0"/>
          <a:ext cx="0" cy="0"/>
          <a:chOff x="0" y="0"/>
          <a:chExt cx="0" cy="0"/>
        </a:xfrm>
      </p:grpSpPr>
      <p:sp>
        <p:nvSpPr>
          <p:cNvPr id="63" name="Google Shape;63;p72"/>
          <p:cNvSpPr txBox="1">
            <a:spLocks noGrp="1"/>
          </p:cNvSpPr>
          <p:nvPr>
            <p:ph type="title"/>
          </p:nvPr>
        </p:nvSpPr>
        <p:spPr>
          <a:xfrm>
            <a:off x="623520" y="997660"/>
            <a:ext cx="1080624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2"/>
          <p:cNvSpPr txBox="1">
            <a:spLocks noGrp="1"/>
          </p:cNvSpPr>
          <p:nvPr>
            <p:ph type="body" idx="1"/>
          </p:nvPr>
        </p:nvSpPr>
        <p:spPr>
          <a:xfrm>
            <a:off x="676800" y="1998000"/>
            <a:ext cx="4663200" cy="3767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5"/>
        <p:cNvGrpSpPr/>
        <p:nvPr/>
      </p:nvGrpSpPr>
      <p:grpSpPr>
        <a:xfrm>
          <a:off x="0" y="0"/>
          <a:ext cx="0" cy="0"/>
          <a:chOff x="0" y="0"/>
          <a:chExt cx="0" cy="0"/>
        </a:xfrm>
      </p:grpSpPr>
      <p:sp>
        <p:nvSpPr>
          <p:cNvPr id="66" name="Google Shape;66;p73"/>
          <p:cNvSpPr txBox="1">
            <a:spLocks noGrp="1"/>
          </p:cNvSpPr>
          <p:nvPr>
            <p:ph type="title"/>
          </p:nvPr>
        </p:nvSpPr>
        <p:spPr>
          <a:xfrm>
            <a:off x="623520" y="997660"/>
            <a:ext cx="10806240" cy="27699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73"/>
          <p:cNvSpPr txBox="1">
            <a:spLocks noGrp="1"/>
          </p:cNvSpPr>
          <p:nvPr>
            <p:ph type="body" idx="1"/>
          </p:nvPr>
        </p:nvSpPr>
        <p:spPr>
          <a:xfrm>
            <a:off x="676800" y="1998000"/>
            <a:ext cx="2275200" cy="3767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8" name="Google Shape;68;p73"/>
          <p:cNvSpPr txBox="1">
            <a:spLocks noGrp="1"/>
          </p:cNvSpPr>
          <p:nvPr>
            <p:ph type="body" idx="2"/>
          </p:nvPr>
        </p:nvSpPr>
        <p:spPr>
          <a:xfrm>
            <a:off x="3066240" y="1998000"/>
            <a:ext cx="2275200" cy="37670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4.pn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3"/>
          <p:cNvSpPr txBox="1">
            <a:spLocks noGrp="1"/>
          </p:cNvSpPr>
          <p:nvPr>
            <p:ph type="title"/>
          </p:nvPr>
        </p:nvSpPr>
        <p:spPr>
          <a:xfrm>
            <a:off x="623394" y="499534"/>
            <a:ext cx="10235108" cy="841235"/>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rgbClr val="4A6617"/>
              </a:buClr>
              <a:buSzPts val="4800"/>
              <a:buFont typeface="Calibri"/>
              <a:buNone/>
              <a:defRPr sz="4800" b="1" i="0" u="none" strike="noStrike" cap="none">
                <a:solidFill>
                  <a:srgbClr val="4A6617"/>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3"/>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85000"/>
              </a:lnSpc>
              <a:spcBef>
                <a:spcPts val="1300"/>
              </a:spcBef>
              <a:spcAft>
                <a:spcPts val="0"/>
              </a:spcAft>
              <a:buClr>
                <a:srgbClr val="C00000"/>
              </a:buClr>
              <a:buSzPts val="2400"/>
              <a:buFont typeface="Arial"/>
              <a:buChar char="»"/>
              <a:defRPr sz="2400" b="0" i="0" u="none" strike="noStrike" cap="none">
                <a:solidFill>
                  <a:srgbClr val="262626"/>
                </a:solidFill>
                <a:latin typeface="Calibri"/>
                <a:ea typeface="Calibri"/>
                <a:cs typeface="Calibri"/>
                <a:sym typeface="Calibri"/>
              </a:defRPr>
            </a:lvl1pPr>
            <a:lvl2pPr marL="914400" marR="0" lvl="1" indent="-381000" algn="l" rtl="0">
              <a:lnSpc>
                <a:spcPct val="85000"/>
              </a:lnSpc>
              <a:spcBef>
                <a:spcPts val="6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2pPr>
            <a:lvl3pPr marL="1371600" marR="0" lvl="2" indent="-355600" algn="l" rtl="0">
              <a:lnSpc>
                <a:spcPct val="85000"/>
              </a:lnSpc>
              <a:spcBef>
                <a:spcPts val="600"/>
              </a:spcBef>
              <a:spcAft>
                <a:spcPts val="0"/>
              </a:spcAft>
              <a:buClr>
                <a:srgbClr val="262626"/>
              </a:buClr>
              <a:buSzPts val="2000"/>
              <a:buFont typeface="Arial"/>
              <a:buChar char=" "/>
              <a:defRPr sz="2000" b="0" i="1" u="none" strike="noStrike" cap="none">
                <a:solidFill>
                  <a:srgbClr val="262626"/>
                </a:solidFill>
                <a:latin typeface="Calibri"/>
                <a:ea typeface="Calibri"/>
                <a:cs typeface="Calibri"/>
                <a:sym typeface="Calibri"/>
              </a:defRPr>
            </a:lvl3pPr>
            <a:lvl4pPr marL="1828800" marR="0" lvl="3"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4pPr>
            <a:lvl5pPr marL="2286000" marR="0" lvl="4"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5pPr>
            <a:lvl6pPr marL="2743200" marR="0" lvl="5"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6pPr>
            <a:lvl7pPr marL="3200400" marR="0" lvl="6"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7pPr>
            <a:lvl8pPr marL="3657600" marR="0" lvl="7"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8pPr>
            <a:lvl9pPr marL="4114800" marR="0" lvl="8"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9pPr>
          </a:lstStyle>
          <a:p>
            <a:endParaRPr dirty="0"/>
          </a:p>
        </p:txBody>
      </p:sp>
      <p:sp>
        <p:nvSpPr>
          <p:cNvPr id="12" name="Google Shape;12;p63"/>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300"/>
              <a:buFont typeface="Arial"/>
              <a:buNone/>
              <a:defRPr sz="7725"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
        <p:nvSpPr>
          <p:cNvPr id="13" name="Google Shape;13;p63"/>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63"/>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cxnSp>
        <p:nvCxnSpPr>
          <p:cNvPr id="15" name="Google Shape;15;p63"/>
          <p:cNvCxnSpPr/>
          <p:nvPr/>
        </p:nvCxnSpPr>
        <p:spPr>
          <a:xfrm>
            <a:off x="623391" y="1169122"/>
            <a:ext cx="10772775" cy="0"/>
          </a:xfrm>
          <a:prstGeom prst="straightConnector1">
            <a:avLst/>
          </a:prstGeom>
          <a:noFill/>
          <a:ln w="9525" cap="flat" cmpd="sng">
            <a:solidFill>
              <a:schemeClr val="accent1"/>
            </a:solidFill>
            <a:prstDash val="solid"/>
            <a:round/>
            <a:headEnd type="none" w="sm" len="sm"/>
            <a:tailEnd type="none" w="sm" len="sm"/>
          </a:ln>
        </p:spPr>
      </p:cxnSp>
      <p:pic>
        <p:nvPicPr>
          <p:cNvPr id="16" name="Google Shape;16;p63"/>
          <p:cNvPicPr preferRelativeResize="0"/>
          <p:nvPr/>
        </p:nvPicPr>
        <p:blipFill rotWithShape="1">
          <a:blip r:embed="rId7">
            <a:alphaModFix/>
          </a:blip>
          <a:srcRect/>
          <a:stretch/>
        </p:blipFill>
        <p:spPr>
          <a:xfrm>
            <a:off x="10981509" y="2"/>
            <a:ext cx="1210492" cy="1187213"/>
          </a:xfrm>
          <a:prstGeom prst="rect">
            <a:avLst/>
          </a:prstGeom>
          <a:noFill/>
          <a:ln>
            <a:noFill/>
          </a:ln>
        </p:spPr>
      </p:pic>
      <p:sp>
        <p:nvSpPr>
          <p:cNvPr id="17" name="Google Shape;17;p63"/>
          <p:cNvSpPr txBox="1"/>
          <p:nvPr/>
        </p:nvSpPr>
        <p:spPr>
          <a:xfrm>
            <a:off x="3763618" y="6554697"/>
            <a:ext cx="82598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s-AR" sz="1050" b="0" i="0" u="none" strike="noStrike" cap="none" dirty="0">
                <a:solidFill>
                  <a:srgbClr val="000000"/>
                </a:solidFill>
                <a:latin typeface="Arial"/>
                <a:ea typeface="Arial"/>
                <a:cs typeface="Arial"/>
                <a:sym typeface="Arial"/>
              </a:rPr>
              <a:t>2025</a:t>
            </a:r>
            <a:endParaRPr sz="1400" b="0" i="0" u="none" strike="noStrike" cap="none" dirty="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
        <p:cNvGrpSpPr/>
        <p:nvPr/>
      </p:nvGrpSpPr>
      <p:grpSpPr>
        <a:xfrm>
          <a:off x="0" y="0"/>
          <a:ext cx="0" cy="0"/>
          <a:chOff x="0" y="0"/>
          <a:chExt cx="0" cy="0"/>
        </a:xfrm>
      </p:grpSpPr>
      <p:cxnSp>
        <p:nvCxnSpPr>
          <p:cNvPr id="49" name="Google Shape;49;p69"/>
          <p:cNvCxnSpPr/>
          <p:nvPr/>
        </p:nvCxnSpPr>
        <p:spPr>
          <a:xfrm>
            <a:off x="623040" y="1772640"/>
            <a:ext cx="10773120" cy="0"/>
          </a:xfrm>
          <a:prstGeom prst="straightConnector1">
            <a:avLst/>
          </a:prstGeom>
          <a:noFill/>
          <a:ln w="9525" cap="flat" cmpd="sng">
            <a:solidFill>
              <a:srgbClr val="BF0000"/>
            </a:solidFill>
            <a:prstDash val="solid"/>
            <a:round/>
            <a:headEnd type="none" w="sm" len="sm"/>
            <a:tailEnd type="none" w="sm" len="sm"/>
          </a:ln>
        </p:spPr>
      </p:cxnSp>
      <p:pic>
        <p:nvPicPr>
          <p:cNvPr id="50" name="Google Shape;50;p69"/>
          <p:cNvPicPr preferRelativeResize="0"/>
          <p:nvPr/>
        </p:nvPicPr>
        <p:blipFill rotWithShape="1">
          <a:blip r:embed="rId14">
            <a:alphaModFix/>
          </a:blip>
          <a:srcRect/>
          <a:stretch/>
        </p:blipFill>
        <p:spPr>
          <a:xfrm>
            <a:off x="10711680" y="5612040"/>
            <a:ext cx="1210080" cy="1186920"/>
          </a:xfrm>
          <a:prstGeom prst="rect">
            <a:avLst/>
          </a:prstGeom>
          <a:noFill/>
          <a:ln>
            <a:noFill/>
          </a:ln>
        </p:spPr>
      </p:pic>
      <p:pic>
        <p:nvPicPr>
          <p:cNvPr id="51" name="Google Shape;51;p69"/>
          <p:cNvPicPr preferRelativeResize="0"/>
          <p:nvPr/>
        </p:nvPicPr>
        <p:blipFill rotWithShape="1">
          <a:blip r:embed="rId14">
            <a:alphaModFix/>
          </a:blip>
          <a:srcRect/>
          <a:stretch/>
        </p:blipFill>
        <p:spPr>
          <a:xfrm>
            <a:off x="10711680" y="5612040"/>
            <a:ext cx="1210080" cy="1186920"/>
          </a:xfrm>
          <a:prstGeom prst="rect">
            <a:avLst/>
          </a:prstGeom>
          <a:noFill/>
          <a:ln>
            <a:noFill/>
          </a:ln>
        </p:spPr>
      </p:pic>
      <p:pic>
        <p:nvPicPr>
          <p:cNvPr id="52" name="Google Shape;52;p69" descr="2"/>
          <p:cNvPicPr preferRelativeResize="0"/>
          <p:nvPr/>
        </p:nvPicPr>
        <p:blipFill rotWithShape="1">
          <a:blip r:embed="rId15">
            <a:alphaModFix/>
          </a:blip>
          <a:srcRect l="8461"/>
          <a:stretch/>
        </p:blipFill>
        <p:spPr>
          <a:xfrm>
            <a:off x="32160" y="116640"/>
            <a:ext cx="12159360" cy="4177440"/>
          </a:xfrm>
          <a:prstGeom prst="rect">
            <a:avLst/>
          </a:prstGeom>
          <a:noFill/>
          <a:ln>
            <a:noFill/>
          </a:ln>
        </p:spPr>
      </p:pic>
      <p:sp>
        <p:nvSpPr>
          <p:cNvPr id="53" name="Google Shape;53;p69"/>
          <p:cNvSpPr txBox="1">
            <a:spLocks noGrp="1"/>
          </p:cNvSpPr>
          <p:nvPr>
            <p:ph type="title"/>
          </p:nvPr>
        </p:nvSpPr>
        <p:spPr>
          <a:xfrm>
            <a:off x="551520" y="2050920"/>
            <a:ext cx="10780320" cy="61308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69"/>
          <p:cNvSpPr txBox="1">
            <a:spLocks noGrp="1"/>
          </p:cNvSpPr>
          <p:nvPr>
            <p:ph type="body" idx="1"/>
          </p:nvPr>
        </p:nvSpPr>
        <p:spPr>
          <a:xfrm>
            <a:off x="551520" y="4359600"/>
            <a:ext cx="9228960" cy="5331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5" name="Google Shape;55;p69"/>
          <p:cNvSpPr txBox="1">
            <a:spLocks noGrp="1"/>
          </p:cNvSpPr>
          <p:nvPr>
            <p:ph type="dt" idx="10"/>
          </p:nvPr>
        </p:nvSpPr>
        <p:spPr>
          <a:xfrm>
            <a:off x="3407520" y="5805360"/>
            <a:ext cx="4114560" cy="228240"/>
          </a:xfrm>
          <a:prstGeom prst="rect">
            <a:avLst/>
          </a:prstGeom>
          <a:noFill/>
          <a:ln>
            <a:noFill/>
          </a:ln>
        </p:spPr>
        <p:txBody>
          <a:bodyPr spcFirstLastPara="1" wrap="square" lIns="90000" tIns="45000" rIns="90000" bIns="450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6" name="Google Shape;56;p69"/>
          <p:cNvSpPr txBox="1">
            <a:spLocks noGrp="1"/>
          </p:cNvSpPr>
          <p:nvPr>
            <p:ph type="ftr" idx="11"/>
          </p:nvPr>
        </p:nvSpPr>
        <p:spPr>
          <a:xfrm>
            <a:off x="623520" y="5661360"/>
            <a:ext cx="2241600" cy="301680"/>
          </a:xfrm>
          <a:prstGeom prst="rect">
            <a:avLst/>
          </a:prstGeom>
          <a:noFill/>
          <a:ln>
            <a:noFill/>
          </a:ln>
        </p:spPr>
        <p:txBody>
          <a:bodyPr spcFirstLastPara="1" wrap="square" lIns="90000" tIns="45000" rIns="90000" bIns="450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7" name="Google Shape;57;p69"/>
          <p:cNvSpPr txBox="1">
            <a:spLocks noGrp="1"/>
          </p:cNvSpPr>
          <p:nvPr>
            <p:ph type="sldNum" idx="12"/>
          </p:nvPr>
        </p:nvSpPr>
        <p:spPr>
          <a:xfrm>
            <a:off x="9265920" y="2781000"/>
            <a:ext cx="2925600" cy="1396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300"/>
              <a:buFont typeface="Arial"/>
              <a:buNone/>
              <a:defRPr sz="10300" b="0" i="0" u="none" strike="noStrike" cap="none">
                <a:solidFill>
                  <a:srgbClr val="758085"/>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300"/>
              <a:buFont typeface="Arial"/>
              <a:buNone/>
              <a:defRPr sz="10300" b="0" i="0" u="none" strike="noStrike" cap="none">
                <a:solidFill>
                  <a:srgbClr val="758085"/>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300"/>
              <a:buFont typeface="Arial"/>
              <a:buNone/>
              <a:defRPr sz="10300" b="0" i="0" u="none" strike="noStrike" cap="none">
                <a:solidFill>
                  <a:srgbClr val="758085"/>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300"/>
              <a:buFont typeface="Arial"/>
              <a:buNone/>
              <a:defRPr sz="10300" b="0" i="0" u="none" strike="noStrike" cap="none">
                <a:solidFill>
                  <a:srgbClr val="758085"/>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300"/>
              <a:buFont typeface="Arial"/>
              <a:buNone/>
              <a:defRPr sz="10300" b="0" i="0" u="none" strike="noStrike" cap="none">
                <a:solidFill>
                  <a:srgbClr val="758085"/>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300"/>
              <a:buFont typeface="Arial"/>
              <a:buNone/>
              <a:defRPr sz="10300" b="0" i="0" u="none" strike="noStrike" cap="none">
                <a:solidFill>
                  <a:srgbClr val="758085"/>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300"/>
              <a:buFont typeface="Arial"/>
              <a:buNone/>
              <a:defRPr sz="10300" b="0" i="0" u="none" strike="noStrike" cap="none">
                <a:solidFill>
                  <a:srgbClr val="758085"/>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300"/>
              <a:buFont typeface="Arial"/>
              <a:buNone/>
              <a:defRPr sz="10300" b="0" i="0" u="none" strike="noStrike" cap="none">
                <a:solidFill>
                  <a:srgbClr val="758085"/>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300"/>
              <a:buFont typeface="Arial"/>
              <a:buNone/>
              <a:defRPr sz="10300" b="0" i="0" u="none" strike="noStrike" cap="none">
                <a:solidFill>
                  <a:srgbClr val="75808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title"/>
          </p:nvPr>
        </p:nvSpPr>
        <p:spPr>
          <a:xfrm>
            <a:off x="653976" y="4737544"/>
            <a:ext cx="10780776" cy="61328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4A6617"/>
              </a:buClr>
              <a:buSzPts val="3300"/>
              <a:buFont typeface="Calibri"/>
              <a:buNone/>
            </a:pPr>
            <a:r>
              <a:rPr lang="es-AR"/>
              <a:t>Ingeniería de software II</a:t>
            </a:r>
            <a:endParaRPr/>
          </a:p>
        </p:txBody>
      </p:sp>
      <p:sp>
        <p:nvSpPr>
          <p:cNvPr id="112" name="Google Shape;112;p1"/>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s-AR"/>
              <a:t>Diseño de Software –  Diseño arquitectónico</a:t>
            </a:r>
            <a:endParaRPr/>
          </a:p>
        </p:txBody>
      </p:sp>
      <p:sp>
        <p:nvSpPr>
          <p:cNvPr id="113" name="Google Shape;113;p1"/>
          <p:cNvSpPr txBox="1">
            <a:spLocks noGrp="1"/>
          </p:cNvSpPr>
          <p:nvPr>
            <p:ph type="ftr" idx="11"/>
          </p:nvPr>
        </p:nvSpPr>
        <p:spPr>
          <a:xfrm>
            <a:off x="685800" y="6481098"/>
            <a:ext cx="2241848" cy="30220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
        <p:nvSpPr>
          <p:cNvPr id="114" name="Google Shape;114;p1"/>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1</a:t>
            </a:fld>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9"/>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Organización del Sistema</a:t>
            </a:r>
            <a:endParaRPr/>
          </a:p>
        </p:txBody>
      </p:sp>
      <p:sp>
        <p:nvSpPr>
          <p:cNvPr id="191" name="Google Shape;191;p9"/>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10</a:t>
            </a:fld>
            <a:endParaRPr/>
          </a:p>
        </p:txBody>
      </p:sp>
      <p:sp>
        <p:nvSpPr>
          <p:cNvPr id="192" name="Google Shape;192;p9"/>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193" name="Google Shape;193;p9"/>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347472" lvl="1" indent="-342900" algn="l" rtl="0">
              <a:lnSpc>
                <a:spcPct val="85000"/>
              </a:lnSpc>
              <a:spcBef>
                <a:spcPts val="0"/>
              </a:spcBef>
              <a:spcAft>
                <a:spcPts val="0"/>
              </a:spcAft>
              <a:buClr>
                <a:srgbClr val="262626"/>
              </a:buClr>
              <a:buSzPts val="2400"/>
              <a:buChar char=" "/>
            </a:pPr>
            <a:r>
              <a:rPr lang="es-AR" b="1" i="1"/>
              <a:t>Patrón</a:t>
            </a:r>
            <a:r>
              <a:rPr lang="es-AR"/>
              <a:t> de repositorio</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194" name="Google Shape;194;p9"/>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195" name="Google Shape;195;p9"/>
          <p:cNvPicPr preferRelativeResize="0"/>
          <p:nvPr/>
        </p:nvPicPr>
        <p:blipFill rotWithShape="1">
          <a:blip r:embed="rId3">
            <a:alphaModFix/>
          </a:blip>
          <a:srcRect/>
          <a:stretch/>
        </p:blipFill>
        <p:spPr>
          <a:xfrm>
            <a:off x="2579426" y="2492075"/>
            <a:ext cx="7383439" cy="32487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0"/>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Organización del Sistema</a:t>
            </a:r>
            <a:endParaRPr/>
          </a:p>
        </p:txBody>
      </p:sp>
      <p:sp>
        <p:nvSpPr>
          <p:cNvPr id="201" name="Google Shape;201;p10"/>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11</a:t>
            </a:fld>
            <a:endParaRPr/>
          </a:p>
        </p:txBody>
      </p:sp>
      <p:sp>
        <p:nvSpPr>
          <p:cNvPr id="202" name="Google Shape;202;p10"/>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203" name="Google Shape;203;p10"/>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347472" lvl="1" indent="-342900" algn="l" rtl="0">
              <a:lnSpc>
                <a:spcPct val="85000"/>
              </a:lnSpc>
              <a:spcBef>
                <a:spcPts val="0"/>
              </a:spcBef>
              <a:spcAft>
                <a:spcPts val="0"/>
              </a:spcAft>
              <a:buClr>
                <a:srgbClr val="262626"/>
              </a:buClr>
              <a:buSzPts val="3200"/>
              <a:buChar char=" "/>
            </a:pPr>
            <a:r>
              <a:rPr lang="es-AR" sz="3200" b="1" i="1" dirty="0"/>
              <a:t>Patrón</a:t>
            </a:r>
            <a:r>
              <a:rPr lang="es-AR" sz="3200" dirty="0"/>
              <a:t> de repositorio</a:t>
            </a:r>
            <a:endParaRPr dirty="0"/>
          </a:p>
          <a:p>
            <a:pPr marL="548640" lvl="2" indent="-548640" algn="l" rtl="0">
              <a:lnSpc>
                <a:spcPct val="85000"/>
              </a:lnSpc>
              <a:spcBef>
                <a:spcPts val="600"/>
              </a:spcBef>
              <a:spcAft>
                <a:spcPts val="0"/>
              </a:spcAft>
              <a:buClr>
                <a:srgbClr val="262626"/>
              </a:buClr>
              <a:buSzPts val="2800"/>
              <a:buChar char=" "/>
            </a:pPr>
            <a:r>
              <a:rPr lang="es-AR" sz="2800" dirty="0"/>
              <a:t>Ventajas</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Forma eficiente de compartir grandes cantidades de datos, no hay necesidad de transmitir datos de un subsistema a otro</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Los subsistemas que producen datos  no deben saber como se utilizan</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Las actividades de </a:t>
            </a:r>
            <a:r>
              <a:rPr lang="es-AR" sz="2400" dirty="0" err="1"/>
              <a:t>backup</a:t>
            </a:r>
            <a:r>
              <a:rPr lang="es-AR" sz="2400" dirty="0"/>
              <a:t>, protección, control de acceso están centralizadas.</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El modelo compartido es visible a través del esquema del repositorio. Las nuevas herramientas se integran de forma directa, ya que son compatibles con el modelo de datos</a:t>
            </a:r>
            <a:endParaRPr dirty="0"/>
          </a:p>
        </p:txBody>
      </p:sp>
      <p:sp>
        <p:nvSpPr>
          <p:cNvPr id="204" name="Google Shape;204;p10"/>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1"/>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Organización del Sistema</a:t>
            </a:r>
            <a:endParaRPr/>
          </a:p>
        </p:txBody>
      </p:sp>
      <p:sp>
        <p:nvSpPr>
          <p:cNvPr id="210" name="Google Shape;210;p11"/>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12</a:t>
            </a:fld>
            <a:endParaRPr/>
          </a:p>
        </p:txBody>
      </p:sp>
      <p:sp>
        <p:nvSpPr>
          <p:cNvPr id="211" name="Google Shape;211;p11"/>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212" name="Google Shape;212;p11"/>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lnSpcReduction="10000"/>
          </a:bodyPr>
          <a:lstStyle/>
          <a:p>
            <a:pPr marL="347472" lvl="1" indent="-342900" algn="just" rtl="0">
              <a:lnSpc>
                <a:spcPct val="85000"/>
              </a:lnSpc>
              <a:spcBef>
                <a:spcPts val="0"/>
              </a:spcBef>
              <a:spcAft>
                <a:spcPts val="0"/>
              </a:spcAft>
              <a:buClr>
                <a:srgbClr val="262626"/>
              </a:buClr>
              <a:buSzPts val="3200"/>
              <a:buChar char=" "/>
            </a:pPr>
            <a:r>
              <a:rPr lang="es-AR" sz="3200" b="1" i="1" dirty="0"/>
              <a:t>Patrón</a:t>
            </a:r>
            <a:r>
              <a:rPr lang="es-AR" sz="3200" dirty="0"/>
              <a:t> de repositorio</a:t>
            </a:r>
            <a:endParaRPr dirty="0"/>
          </a:p>
          <a:p>
            <a:pPr marL="548640" lvl="2" indent="-548640" algn="just" rtl="0">
              <a:lnSpc>
                <a:spcPct val="85000"/>
              </a:lnSpc>
              <a:spcBef>
                <a:spcPts val="600"/>
              </a:spcBef>
              <a:spcAft>
                <a:spcPts val="0"/>
              </a:spcAft>
              <a:buClr>
                <a:srgbClr val="262626"/>
              </a:buClr>
              <a:buSzPts val="2800"/>
              <a:buChar char=" "/>
            </a:pPr>
            <a:r>
              <a:rPr lang="es-AR" sz="2800" dirty="0"/>
              <a:t>Desventajas</a:t>
            </a:r>
            <a:endParaRPr dirty="0"/>
          </a:p>
          <a:p>
            <a:pPr marL="822960" lvl="3" indent="-822960" algn="just" rtl="0">
              <a:lnSpc>
                <a:spcPct val="85000"/>
              </a:lnSpc>
              <a:spcBef>
                <a:spcPts val="600"/>
              </a:spcBef>
              <a:spcAft>
                <a:spcPts val="0"/>
              </a:spcAft>
              <a:buClr>
                <a:srgbClr val="262626"/>
              </a:buClr>
              <a:buSzPts val="2400"/>
              <a:buFont typeface="Wingdings" panose="05000000000000000000" pitchFamily="2" charset="2"/>
              <a:buChar char="v"/>
            </a:pPr>
            <a:r>
              <a:rPr lang="es-AR" sz="2400" dirty="0"/>
              <a:t>Los subsistemas deben estar acordes a los modelos de datos del repositorio. Esto en algunos casos puede afectar el rendimiento.</a:t>
            </a:r>
            <a:endParaRPr dirty="0"/>
          </a:p>
          <a:p>
            <a:pPr marL="822960" lvl="3" indent="-822960" algn="just" rtl="0">
              <a:lnSpc>
                <a:spcPct val="85000"/>
              </a:lnSpc>
              <a:spcBef>
                <a:spcPts val="600"/>
              </a:spcBef>
              <a:spcAft>
                <a:spcPts val="0"/>
              </a:spcAft>
              <a:buClr>
                <a:srgbClr val="262626"/>
              </a:buClr>
              <a:buSzPts val="2400"/>
              <a:buFont typeface="Wingdings" panose="05000000000000000000" pitchFamily="2" charset="2"/>
              <a:buChar char="v"/>
            </a:pPr>
            <a:r>
              <a:rPr lang="es-AR" sz="2400" dirty="0"/>
              <a:t>La evolución puede ser difícil a medida que se genera un gran volumen de información de acuerdo con el modelo de datos establecido. La migración de estos modelos puede ser muy difícil, en algunos casos imposible.</a:t>
            </a:r>
            <a:endParaRPr dirty="0"/>
          </a:p>
          <a:p>
            <a:pPr marL="822960" lvl="3" indent="-822960" algn="just" rtl="0">
              <a:lnSpc>
                <a:spcPct val="85000"/>
              </a:lnSpc>
              <a:spcBef>
                <a:spcPts val="600"/>
              </a:spcBef>
              <a:spcAft>
                <a:spcPts val="0"/>
              </a:spcAft>
              <a:buClr>
                <a:srgbClr val="262626"/>
              </a:buClr>
              <a:buSzPts val="2400"/>
              <a:buFont typeface="Wingdings" panose="05000000000000000000" pitchFamily="2" charset="2"/>
              <a:buChar char="v"/>
            </a:pPr>
            <a:r>
              <a:rPr lang="es-AR" sz="2400" dirty="0"/>
              <a:t>Diferentes subsistemas pueden tener distintos requerimientos de protección o  políticas de seguridad y  el modelo de repositorio impone las mismas para todos.</a:t>
            </a:r>
            <a:endParaRPr dirty="0"/>
          </a:p>
          <a:p>
            <a:pPr marL="822960" lvl="3" indent="-822960" algn="just" rtl="0">
              <a:lnSpc>
                <a:spcPct val="85000"/>
              </a:lnSpc>
              <a:spcBef>
                <a:spcPts val="600"/>
              </a:spcBef>
              <a:spcAft>
                <a:spcPts val="0"/>
              </a:spcAft>
              <a:buClr>
                <a:srgbClr val="262626"/>
              </a:buClr>
              <a:buSzPts val="2400"/>
              <a:buFont typeface="Wingdings" panose="05000000000000000000" pitchFamily="2" charset="2"/>
              <a:buChar char="v"/>
            </a:pPr>
            <a:r>
              <a:rPr lang="es-AR" sz="2400" dirty="0"/>
              <a:t>Es difícil distribuir el repositorio en varias máquinas,  existen repositorios centralizados lógicamente pero pueden ocasionar problemas de redundancia e inconsistencias.</a:t>
            </a:r>
            <a:endParaRPr dirty="0"/>
          </a:p>
          <a:p>
            <a:pPr marL="822960" lvl="3" indent="-708660" algn="just" rtl="0">
              <a:lnSpc>
                <a:spcPct val="85000"/>
              </a:lnSpc>
              <a:spcBef>
                <a:spcPts val="600"/>
              </a:spcBef>
              <a:spcAft>
                <a:spcPts val="0"/>
              </a:spcAft>
              <a:buClr>
                <a:srgbClr val="262626"/>
              </a:buClr>
              <a:buSzPts val="1800"/>
              <a:buNone/>
            </a:pPr>
            <a:endParaRPr dirty="0"/>
          </a:p>
          <a:p>
            <a:pPr marL="91440" lvl="0" indent="0" algn="just" rtl="0">
              <a:lnSpc>
                <a:spcPct val="85000"/>
              </a:lnSpc>
              <a:spcBef>
                <a:spcPts val="1300"/>
              </a:spcBef>
              <a:spcAft>
                <a:spcPts val="0"/>
              </a:spcAft>
              <a:buSzPts val="2400"/>
              <a:buNone/>
            </a:pPr>
            <a:endParaRPr dirty="0"/>
          </a:p>
        </p:txBody>
      </p:sp>
      <p:sp>
        <p:nvSpPr>
          <p:cNvPr id="213" name="Google Shape;213;p11"/>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2"/>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Organización del Sistema</a:t>
            </a:r>
            <a:endParaRPr/>
          </a:p>
        </p:txBody>
      </p:sp>
      <p:sp>
        <p:nvSpPr>
          <p:cNvPr id="219" name="Google Shape;219;p12"/>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13</a:t>
            </a:fld>
            <a:endParaRPr/>
          </a:p>
        </p:txBody>
      </p:sp>
      <p:sp>
        <p:nvSpPr>
          <p:cNvPr id="220" name="Google Shape;220;p12"/>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221" name="Google Shape;221;p12"/>
          <p:cNvSpPr txBox="1">
            <a:spLocks noGrp="1"/>
          </p:cNvSpPr>
          <p:nvPr>
            <p:ph type="body" idx="2"/>
          </p:nvPr>
        </p:nvSpPr>
        <p:spPr>
          <a:xfrm>
            <a:off x="623393" y="1462100"/>
            <a:ext cx="9793088" cy="4478753"/>
          </a:xfrm>
          <a:prstGeom prst="rect">
            <a:avLst/>
          </a:prstGeom>
          <a:noFill/>
          <a:ln>
            <a:noFill/>
          </a:ln>
        </p:spPr>
        <p:txBody>
          <a:bodyPr spcFirstLastPara="1" wrap="square" lIns="91425" tIns="45700" rIns="91425" bIns="45700" anchor="t" anchorCtr="0">
            <a:noAutofit/>
          </a:bodyPr>
          <a:lstStyle/>
          <a:p>
            <a:pPr marL="347472" lvl="1" indent="-342900" algn="l" rtl="0">
              <a:lnSpc>
                <a:spcPct val="85000"/>
              </a:lnSpc>
              <a:spcBef>
                <a:spcPts val="0"/>
              </a:spcBef>
              <a:spcAft>
                <a:spcPts val="0"/>
              </a:spcAft>
              <a:buClr>
                <a:srgbClr val="262626"/>
              </a:buClr>
              <a:buSzPts val="2800"/>
              <a:buChar char=" "/>
            </a:pPr>
            <a:r>
              <a:rPr lang="es-AR" sz="2800" b="1" i="1" dirty="0"/>
              <a:t>Patrón</a:t>
            </a:r>
            <a:r>
              <a:rPr lang="es-AR" sz="2800" dirty="0"/>
              <a:t> cliente-servidor</a:t>
            </a:r>
            <a:endParaRPr dirty="0"/>
          </a:p>
          <a:p>
            <a:pPr marL="548640" lvl="2" indent="-548640" algn="l" rtl="0">
              <a:lnSpc>
                <a:spcPct val="85000"/>
              </a:lnSpc>
              <a:spcBef>
                <a:spcPts val="600"/>
              </a:spcBef>
              <a:spcAft>
                <a:spcPts val="0"/>
              </a:spcAft>
              <a:buClr>
                <a:srgbClr val="262626"/>
              </a:buClr>
              <a:buSzPts val="2400"/>
              <a:buChar char=" "/>
            </a:pPr>
            <a:r>
              <a:rPr lang="es-AR" sz="2400" dirty="0"/>
              <a:t>Es un modelo donde el sistema se organiza como un conjunto de servicios y servidores asociados, más unos clientes que utilizan los servicios</a:t>
            </a:r>
            <a:endParaRPr dirty="0"/>
          </a:p>
          <a:p>
            <a:pPr marL="548640" lvl="2" indent="-548640" algn="l" rtl="0">
              <a:lnSpc>
                <a:spcPct val="85000"/>
              </a:lnSpc>
              <a:spcBef>
                <a:spcPts val="600"/>
              </a:spcBef>
              <a:spcAft>
                <a:spcPts val="0"/>
              </a:spcAft>
              <a:buClr>
                <a:srgbClr val="262626"/>
              </a:buClr>
              <a:buSzPts val="2400"/>
              <a:buChar char=" "/>
            </a:pPr>
            <a:r>
              <a:rPr lang="es-AR" sz="2400" dirty="0"/>
              <a:t>Componentes</a:t>
            </a:r>
            <a:endParaRPr dirty="0"/>
          </a:p>
          <a:p>
            <a:pPr marL="822960" lvl="3" indent="-822960" algn="l" rtl="0">
              <a:lnSpc>
                <a:spcPct val="85000"/>
              </a:lnSpc>
              <a:spcBef>
                <a:spcPts val="600"/>
              </a:spcBef>
              <a:spcAft>
                <a:spcPts val="0"/>
              </a:spcAft>
              <a:buClr>
                <a:srgbClr val="262626"/>
              </a:buClr>
              <a:buSzPts val="2000"/>
              <a:buChar char=" "/>
            </a:pPr>
            <a:r>
              <a:rPr lang="es-AR" sz="2000" dirty="0"/>
              <a:t>Un conjunto de servidores que ofrecen servicios</a:t>
            </a:r>
            <a:endParaRPr dirty="0"/>
          </a:p>
          <a:p>
            <a:pPr marL="822960" lvl="3" indent="-822960" algn="l" rtl="0">
              <a:lnSpc>
                <a:spcPct val="85000"/>
              </a:lnSpc>
              <a:spcBef>
                <a:spcPts val="600"/>
              </a:spcBef>
              <a:spcAft>
                <a:spcPts val="0"/>
              </a:spcAft>
              <a:buClr>
                <a:srgbClr val="262626"/>
              </a:buClr>
              <a:buSzPts val="2000"/>
              <a:buChar char=" "/>
            </a:pPr>
            <a:r>
              <a:rPr lang="es-AR" sz="2000" dirty="0"/>
              <a:t>Un conjunto de clientes que llaman a los servicios</a:t>
            </a:r>
            <a:endParaRPr dirty="0"/>
          </a:p>
          <a:p>
            <a:pPr marL="822960" lvl="3" indent="-822960" algn="l" rtl="0">
              <a:lnSpc>
                <a:spcPct val="85000"/>
              </a:lnSpc>
              <a:spcBef>
                <a:spcPts val="600"/>
              </a:spcBef>
              <a:spcAft>
                <a:spcPts val="0"/>
              </a:spcAft>
              <a:buClr>
                <a:srgbClr val="262626"/>
              </a:buClr>
              <a:buSzPts val="2000"/>
              <a:buChar char=" "/>
            </a:pPr>
            <a:r>
              <a:rPr lang="es-AR" sz="2000" dirty="0"/>
              <a:t>Una red que permite a los clientes acceder a los servicios </a:t>
            </a:r>
            <a:endParaRPr dirty="0"/>
          </a:p>
          <a:p>
            <a:pPr marL="1097280" lvl="4" indent="-1097280" algn="l" rtl="0">
              <a:lnSpc>
                <a:spcPct val="85000"/>
              </a:lnSpc>
              <a:spcBef>
                <a:spcPts val="600"/>
              </a:spcBef>
              <a:spcAft>
                <a:spcPts val="0"/>
              </a:spcAft>
              <a:buClr>
                <a:srgbClr val="262626"/>
              </a:buClr>
              <a:buSzPts val="2000"/>
              <a:buChar char=" "/>
            </a:pPr>
            <a:r>
              <a:rPr lang="es-AR" sz="2000" dirty="0"/>
              <a:t>Caso particular cuando los servicios y el cliente corren en la misma máquina</a:t>
            </a:r>
            <a:endParaRPr dirty="0"/>
          </a:p>
          <a:p>
            <a:pPr marL="548640" lvl="2" indent="-548640" algn="l" rtl="0">
              <a:lnSpc>
                <a:spcPct val="85000"/>
              </a:lnSpc>
              <a:spcBef>
                <a:spcPts val="600"/>
              </a:spcBef>
              <a:spcAft>
                <a:spcPts val="0"/>
              </a:spcAft>
              <a:buClr>
                <a:srgbClr val="262626"/>
              </a:buClr>
              <a:buSzPts val="2400"/>
              <a:buChar char=" "/>
            </a:pPr>
            <a:r>
              <a:rPr lang="es-AR" sz="2400" dirty="0"/>
              <a:t>Los clientes conocen el nombre del servidor y el servicio que brinda, pero el servidor no necesita conocer al cliente</a:t>
            </a:r>
            <a:endParaRPr dirty="0"/>
          </a:p>
        </p:txBody>
      </p:sp>
      <p:sp>
        <p:nvSpPr>
          <p:cNvPr id="222" name="Google Shape;222;p12"/>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3196C5-1C99-F100-EBAB-120C87B569EB}"/>
              </a:ext>
            </a:extLst>
          </p:cNvPr>
          <p:cNvSpPr>
            <a:spLocks noGrp="1"/>
          </p:cNvSpPr>
          <p:nvPr>
            <p:ph type="title"/>
          </p:nvPr>
        </p:nvSpPr>
        <p:spPr>
          <a:xfrm>
            <a:off x="16521" y="2812176"/>
            <a:ext cx="2383278" cy="1129444"/>
          </a:xfrm>
        </p:spPr>
        <p:txBody>
          <a:bodyPr/>
          <a:lstStyle/>
          <a:p>
            <a:r>
              <a:rPr lang="es-AR" dirty="0"/>
              <a:t>Ejemplos</a:t>
            </a:r>
          </a:p>
        </p:txBody>
      </p:sp>
      <p:sp>
        <p:nvSpPr>
          <p:cNvPr id="3" name="Marcador de número de diapositiva 2">
            <a:extLst>
              <a:ext uri="{FF2B5EF4-FFF2-40B4-BE49-F238E27FC236}">
                <a16:creationId xmlns:a16="http://schemas.microsoft.com/office/drawing/2014/main" id="{521086BF-6243-98C8-3E2B-13AA2BF4C4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14</a:t>
            </a:fld>
            <a:endParaRPr lang="es-AR"/>
          </a:p>
        </p:txBody>
      </p:sp>
      <p:sp>
        <p:nvSpPr>
          <p:cNvPr id="4" name="Marcador de texto 3">
            <a:extLst>
              <a:ext uri="{FF2B5EF4-FFF2-40B4-BE49-F238E27FC236}">
                <a16:creationId xmlns:a16="http://schemas.microsoft.com/office/drawing/2014/main" id="{7E3AA777-5B98-BA1E-592D-4CE035D46B1F}"/>
              </a:ext>
            </a:extLst>
          </p:cNvPr>
          <p:cNvSpPr>
            <a:spLocks noGrp="1"/>
          </p:cNvSpPr>
          <p:nvPr>
            <p:ph type="body" idx="1"/>
          </p:nvPr>
        </p:nvSpPr>
        <p:spPr/>
        <p:txBody>
          <a:bodyPr/>
          <a:lstStyle/>
          <a:p>
            <a:endParaRPr lang="es-AR"/>
          </a:p>
        </p:txBody>
      </p:sp>
      <p:pic>
        <p:nvPicPr>
          <p:cNvPr id="7" name="Imagen 6" descr="Diagrama&#10;&#10;El contenido generado por IA puede ser incorrecto.">
            <a:extLst>
              <a:ext uri="{FF2B5EF4-FFF2-40B4-BE49-F238E27FC236}">
                <a16:creationId xmlns:a16="http://schemas.microsoft.com/office/drawing/2014/main" id="{9C6C5F8C-B511-520C-ED71-6F3CEA560FBB}"/>
              </a:ext>
            </a:extLst>
          </p:cNvPr>
          <p:cNvPicPr>
            <a:picLocks noChangeAspect="1"/>
          </p:cNvPicPr>
          <p:nvPr/>
        </p:nvPicPr>
        <p:blipFill>
          <a:blip r:embed="rId2"/>
          <a:stretch>
            <a:fillRect/>
          </a:stretch>
        </p:blipFill>
        <p:spPr>
          <a:xfrm>
            <a:off x="1831322" y="0"/>
            <a:ext cx="10403839" cy="6377553"/>
          </a:xfrm>
          <a:prstGeom prst="rect">
            <a:avLst/>
          </a:prstGeom>
        </p:spPr>
      </p:pic>
    </p:spTree>
    <p:extLst>
      <p:ext uri="{BB962C8B-B14F-4D97-AF65-F5344CB8AC3E}">
        <p14:creationId xmlns:p14="http://schemas.microsoft.com/office/powerpoint/2010/main" val="4060855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3"/>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Organización del Sistema</a:t>
            </a:r>
            <a:endParaRPr/>
          </a:p>
        </p:txBody>
      </p:sp>
      <p:sp>
        <p:nvSpPr>
          <p:cNvPr id="228" name="Google Shape;228;p13"/>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15</a:t>
            </a:fld>
            <a:endParaRPr/>
          </a:p>
        </p:txBody>
      </p:sp>
      <p:sp>
        <p:nvSpPr>
          <p:cNvPr id="229" name="Google Shape;229;p13"/>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230" name="Google Shape;230;p13"/>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347472" lvl="1" indent="-342900" algn="l" rtl="0">
              <a:lnSpc>
                <a:spcPct val="85000"/>
              </a:lnSpc>
              <a:spcBef>
                <a:spcPts val="0"/>
              </a:spcBef>
              <a:spcAft>
                <a:spcPts val="0"/>
              </a:spcAft>
              <a:buClr>
                <a:srgbClr val="262626"/>
              </a:buClr>
              <a:buSzPts val="2400"/>
              <a:buChar char=" "/>
            </a:pPr>
            <a:r>
              <a:rPr lang="es-AR" b="1" i="1"/>
              <a:t>Patrón</a:t>
            </a:r>
            <a:r>
              <a:rPr lang="es-AR"/>
              <a:t> cliente-servidor</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231" name="Google Shape;231;p13"/>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232" name="Google Shape;232;p13"/>
          <p:cNvPicPr preferRelativeResize="0"/>
          <p:nvPr/>
        </p:nvPicPr>
        <p:blipFill rotWithShape="1">
          <a:blip r:embed="rId3">
            <a:alphaModFix/>
          </a:blip>
          <a:srcRect/>
          <a:stretch/>
        </p:blipFill>
        <p:spPr>
          <a:xfrm>
            <a:off x="2977343" y="2535356"/>
            <a:ext cx="6425963" cy="34968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Organización del Sistema</a:t>
            </a:r>
            <a:endParaRPr/>
          </a:p>
        </p:txBody>
      </p:sp>
      <p:sp>
        <p:nvSpPr>
          <p:cNvPr id="238" name="Google Shape;238;p14"/>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16</a:t>
            </a:fld>
            <a:endParaRPr/>
          </a:p>
        </p:txBody>
      </p:sp>
      <p:sp>
        <p:nvSpPr>
          <p:cNvPr id="239" name="Google Shape;239;p14"/>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240" name="Google Shape;240;p14"/>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b="1" i="1" dirty="0"/>
              <a:t>Patrón</a:t>
            </a:r>
            <a:r>
              <a:rPr lang="es-AR" sz="2800" dirty="0"/>
              <a:t> de arquitectura en capas</a:t>
            </a:r>
            <a:endParaRPr dirty="0"/>
          </a:p>
          <a:p>
            <a:pPr marL="347472" lvl="1" indent="-342900" algn="l" rtl="0">
              <a:lnSpc>
                <a:spcPct val="85000"/>
              </a:lnSpc>
              <a:spcBef>
                <a:spcPts val="600"/>
              </a:spcBef>
              <a:spcAft>
                <a:spcPts val="0"/>
              </a:spcAft>
              <a:buClr>
                <a:srgbClr val="262626"/>
              </a:buClr>
              <a:buSzPts val="2800"/>
              <a:buChar char=" "/>
            </a:pPr>
            <a:r>
              <a:rPr lang="es-AR" sz="2800" dirty="0"/>
              <a:t>El sistema se organiza en capas, donde cada una de ellas presenta un conjunto de servicios a sus capas adyacentes </a:t>
            </a:r>
            <a:endParaRPr dirty="0"/>
          </a:p>
          <a:p>
            <a:pPr marL="347472" lvl="1" indent="-342900" algn="l" rtl="0">
              <a:lnSpc>
                <a:spcPct val="85000"/>
              </a:lnSpc>
              <a:spcBef>
                <a:spcPts val="600"/>
              </a:spcBef>
              <a:spcAft>
                <a:spcPts val="0"/>
              </a:spcAft>
              <a:buClr>
                <a:srgbClr val="262626"/>
              </a:buClr>
              <a:buSzPts val="2800"/>
              <a:buChar char=" "/>
            </a:pPr>
            <a:r>
              <a:rPr lang="es-AR" sz="2800" dirty="0"/>
              <a:t>Ventajas </a:t>
            </a:r>
            <a:endParaRPr dirty="0"/>
          </a:p>
          <a:p>
            <a:pPr marL="548640" lvl="2" indent="-54864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Soporta el desarrollo incremental</a:t>
            </a:r>
            <a:endParaRPr dirty="0"/>
          </a:p>
          <a:p>
            <a:pPr marL="548640" lvl="2" indent="-54864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Es portable y resistente a cambios</a:t>
            </a:r>
            <a:endParaRPr dirty="0"/>
          </a:p>
          <a:p>
            <a:pPr marL="548640" lvl="2" indent="-54864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Una capa puede ser reemplazada siempre que se mantenga la interfaz, y si varía la interfaz se genera una capa para adaptarlas</a:t>
            </a:r>
            <a:endParaRPr dirty="0"/>
          </a:p>
          <a:p>
            <a:pPr marL="548640" lvl="2" indent="-54864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Permite generar sistemas multiplataforma, ya que solamente las capas más internas son dependientes de la plataforma (se genera una capa interna para cada plataforma)</a:t>
            </a:r>
            <a:endParaRPr dirty="0"/>
          </a:p>
        </p:txBody>
      </p:sp>
      <p:sp>
        <p:nvSpPr>
          <p:cNvPr id="241" name="Google Shape;241;p14"/>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2022</a:t>
            </a:r>
            <a:endParaRPr/>
          </a:p>
        </p:txBody>
      </p:sp>
      <p:sp>
        <p:nvSpPr>
          <p:cNvPr id="242" name="Google Shape;242;p14"/>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5"/>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Organización del Sistema</a:t>
            </a:r>
            <a:endParaRPr/>
          </a:p>
        </p:txBody>
      </p:sp>
      <p:sp>
        <p:nvSpPr>
          <p:cNvPr id="248" name="Google Shape;248;p15"/>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17</a:t>
            </a:fld>
            <a:endParaRPr/>
          </a:p>
        </p:txBody>
      </p:sp>
      <p:sp>
        <p:nvSpPr>
          <p:cNvPr id="249" name="Google Shape;249;p15"/>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250" name="Google Shape;250;p15"/>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Autofit/>
          </a:bodyPr>
          <a:lstStyle/>
          <a:p>
            <a:pPr marL="91440" lvl="0" indent="-177800" algn="l" rtl="0">
              <a:lnSpc>
                <a:spcPct val="85000"/>
              </a:lnSpc>
              <a:spcBef>
                <a:spcPts val="0"/>
              </a:spcBef>
              <a:spcAft>
                <a:spcPts val="0"/>
              </a:spcAft>
              <a:buClr>
                <a:srgbClr val="C00000"/>
              </a:buClr>
              <a:buSzPts val="2800"/>
              <a:buFont typeface="Arial"/>
              <a:buChar char="»"/>
            </a:pPr>
            <a:r>
              <a:rPr lang="es-AR" sz="2800" b="1" i="1" dirty="0"/>
              <a:t>Patrón</a:t>
            </a:r>
            <a:r>
              <a:rPr lang="es-AR" sz="2800" dirty="0"/>
              <a:t> de arquitectura en capas</a:t>
            </a:r>
            <a:endParaRPr dirty="0"/>
          </a:p>
          <a:p>
            <a:pPr marL="347472" lvl="1" indent="-342900" algn="l" rtl="0">
              <a:lnSpc>
                <a:spcPct val="85000"/>
              </a:lnSpc>
              <a:spcBef>
                <a:spcPts val="600"/>
              </a:spcBef>
              <a:spcAft>
                <a:spcPts val="0"/>
              </a:spcAft>
              <a:buClr>
                <a:srgbClr val="262626"/>
              </a:buClr>
              <a:buSzPts val="2800"/>
              <a:buChar char=" "/>
            </a:pPr>
            <a:r>
              <a:rPr lang="es-AR" sz="2800" dirty="0"/>
              <a:t>Desventajas</a:t>
            </a:r>
            <a:endParaRPr dirty="0"/>
          </a:p>
          <a:p>
            <a:pPr marL="548640" lvl="2" indent="-54864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Difícil de estructurar</a:t>
            </a:r>
            <a:endParaRPr dirty="0"/>
          </a:p>
          <a:p>
            <a:pPr marL="548640" lvl="2" indent="-54864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Las capas internas proporcionan servicios que son requeridos por todos los niveles</a:t>
            </a:r>
            <a:endParaRPr dirty="0"/>
          </a:p>
          <a:p>
            <a:pPr marL="548640" lvl="2" indent="-54864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Los servicios requeridos por el usuario  pueden estar brindados por las capas internas teniendo que atravesar varias capas adyacentes </a:t>
            </a:r>
            <a:endParaRPr dirty="0"/>
          </a:p>
          <a:p>
            <a:pPr marL="548640" lvl="2" indent="-54864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Si hay muchas capas, un servicio solicitado de la capa superior puede tener que ser interpretado varias veces en diferentes capas</a:t>
            </a:r>
            <a:endParaRPr dirty="0"/>
          </a:p>
        </p:txBody>
      </p:sp>
      <p:sp>
        <p:nvSpPr>
          <p:cNvPr id="251" name="Google Shape;251;p15"/>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2022</a:t>
            </a:r>
            <a:endParaRPr/>
          </a:p>
        </p:txBody>
      </p:sp>
      <p:sp>
        <p:nvSpPr>
          <p:cNvPr id="252" name="Google Shape;252;p15"/>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D21771-5F26-2F96-4720-C3D8BB44E5C4}"/>
              </a:ext>
            </a:extLst>
          </p:cNvPr>
          <p:cNvSpPr>
            <a:spLocks noGrp="1"/>
          </p:cNvSpPr>
          <p:nvPr>
            <p:ph type="title"/>
          </p:nvPr>
        </p:nvSpPr>
        <p:spPr>
          <a:xfrm>
            <a:off x="0" y="2771741"/>
            <a:ext cx="4289570" cy="1129444"/>
          </a:xfrm>
        </p:spPr>
        <p:txBody>
          <a:bodyPr/>
          <a:lstStyle/>
          <a:p>
            <a:r>
              <a:rPr lang="es-AR" dirty="0"/>
              <a:t>Capas típicas del software</a:t>
            </a:r>
          </a:p>
        </p:txBody>
      </p:sp>
      <p:sp>
        <p:nvSpPr>
          <p:cNvPr id="3" name="Marcador de número de diapositiva 2">
            <a:extLst>
              <a:ext uri="{FF2B5EF4-FFF2-40B4-BE49-F238E27FC236}">
                <a16:creationId xmlns:a16="http://schemas.microsoft.com/office/drawing/2014/main" id="{ACFCFA58-6FD4-04FB-5538-792E2A0A9F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18</a:t>
            </a:fld>
            <a:endParaRPr lang="es-AR"/>
          </a:p>
        </p:txBody>
      </p:sp>
      <p:sp>
        <p:nvSpPr>
          <p:cNvPr id="4" name="Marcador de texto 3">
            <a:extLst>
              <a:ext uri="{FF2B5EF4-FFF2-40B4-BE49-F238E27FC236}">
                <a16:creationId xmlns:a16="http://schemas.microsoft.com/office/drawing/2014/main" id="{81316F9D-A319-849C-1615-AF0C8A7C4D16}"/>
              </a:ext>
            </a:extLst>
          </p:cNvPr>
          <p:cNvSpPr>
            <a:spLocks noGrp="1"/>
          </p:cNvSpPr>
          <p:nvPr>
            <p:ph type="body" idx="1"/>
          </p:nvPr>
        </p:nvSpPr>
        <p:spPr/>
        <p:txBody>
          <a:bodyPr/>
          <a:lstStyle/>
          <a:p>
            <a:endParaRPr lang="es-AR"/>
          </a:p>
        </p:txBody>
      </p:sp>
      <p:pic>
        <p:nvPicPr>
          <p:cNvPr id="7" name="Imagen 6" descr="Gráfico, Diagrama&#10;&#10;El contenido generado por IA puede ser incorrecto.">
            <a:extLst>
              <a:ext uri="{FF2B5EF4-FFF2-40B4-BE49-F238E27FC236}">
                <a16:creationId xmlns:a16="http://schemas.microsoft.com/office/drawing/2014/main" id="{1883A526-A476-17EC-D1CF-778CE0D6DA33}"/>
              </a:ext>
            </a:extLst>
          </p:cNvPr>
          <p:cNvPicPr>
            <a:picLocks noChangeAspect="1"/>
          </p:cNvPicPr>
          <p:nvPr/>
        </p:nvPicPr>
        <p:blipFill>
          <a:blip r:embed="rId2"/>
          <a:stretch>
            <a:fillRect/>
          </a:stretch>
        </p:blipFill>
        <p:spPr>
          <a:xfrm>
            <a:off x="2752866" y="-43049"/>
            <a:ext cx="8033238" cy="6858000"/>
          </a:xfrm>
          <a:prstGeom prst="rect">
            <a:avLst/>
          </a:prstGeom>
        </p:spPr>
      </p:pic>
    </p:spTree>
    <p:extLst>
      <p:ext uri="{BB962C8B-B14F-4D97-AF65-F5344CB8AC3E}">
        <p14:creationId xmlns:p14="http://schemas.microsoft.com/office/powerpoint/2010/main" val="384032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6"/>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Organización del Sistema</a:t>
            </a:r>
            <a:endParaRPr/>
          </a:p>
        </p:txBody>
      </p:sp>
      <p:sp>
        <p:nvSpPr>
          <p:cNvPr id="258" name="Google Shape;258;p16"/>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19</a:t>
            </a:fld>
            <a:endParaRPr/>
          </a:p>
        </p:txBody>
      </p:sp>
      <p:sp>
        <p:nvSpPr>
          <p:cNvPr id="259" name="Google Shape;259;p16"/>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260" name="Google Shape;260;p16"/>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b="1" i="1"/>
              <a:t>Patrón</a:t>
            </a:r>
            <a:r>
              <a:rPr lang="es-AR"/>
              <a:t> de arquitectura en capas</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261" name="Google Shape;261;p16"/>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262" name="Google Shape;262;p16"/>
          <p:cNvPicPr preferRelativeResize="0"/>
          <p:nvPr/>
        </p:nvPicPr>
        <p:blipFill rotWithShape="1">
          <a:blip r:embed="rId3">
            <a:alphaModFix/>
          </a:blip>
          <a:srcRect/>
          <a:stretch/>
        </p:blipFill>
        <p:spPr>
          <a:xfrm>
            <a:off x="3671247" y="2285930"/>
            <a:ext cx="5281684" cy="36781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Diseño Arquitectónico</a:t>
            </a:r>
            <a:endParaRPr/>
          </a:p>
        </p:txBody>
      </p:sp>
      <p:sp>
        <p:nvSpPr>
          <p:cNvPr id="120" name="Google Shape;120;p2"/>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2</a:t>
            </a:fld>
            <a:endParaRPr/>
          </a:p>
        </p:txBody>
      </p:sp>
      <p:sp>
        <p:nvSpPr>
          <p:cNvPr id="121" name="Google Shape;121;p2"/>
          <p:cNvSpPr txBox="1">
            <a:spLocks noGrp="1"/>
          </p:cNvSpPr>
          <p:nvPr>
            <p:ph type="body" idx="1"/>
          </p:nvPr>
        </p:nvSpPr>
        <p:spPr>
          <a:xfrm>
            <a:off x="5938336"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p:txBody>
      </p:sp>
      <p:sp>
        <p:nvSpPr>
          <p:cNvPr id="122" name="Google Shape;122;p2"/>
          <p:cNvSpPr txBox="1">
            <a:spLocks noGrp="1"/>
          </p:cNvSpPr>
          <p:nvPr>
            <p:ph type="body" idx="2"/>
          </p:nvPr>
        </p:nvSpPr>
        <p:spPr>
          <a:xfrm>
            <a:off x="659404" y="1526293"/>
            <a:ext cx="5327032" cy="4478753"/>
          </a:xfrm>
          <a:prstGeom prst="rect">
            <a:avLst/>
          </a:prstGeom>
          <a:noFill/>
          <a:ln>
            <a:noFill/>
          </a:ln>
        </p:spPr>
        <p:txBody>
          <a:bodyPr spcFirstLastPara="1" wrap="square" lIns="91425" tIns="45700" rIns="91425" bIns="45700" anchor="t" anchorCtr="0">
            <a:normAutofit/>
          </a:bodyPr>
          <a:lstStyle/>
          <a:p>
            <a:pPr marL="281940" lvl="0" indent="-281940" algn="l" rtl="0">
              <a:lnSpc>
                <a:spcPct val="85000"/>
              </a:lnSpc>
              <a:spcBef>
                <a:spcPts val="0"/>
              </a:spcBef>
              <a:spcAft>
                <a:spcPts val="0"/>
              </a:spcAft>
              <a:buClr>
                <a:srgbClr val="C00000"/>
              </a:buClr>
              <a:buSzPts val="2400"/>
              <a:buFont typeface="Noto Sans Symbols"/>
              <a:buChar char="❖"/>
            </a:pPr>
            <a:r>
              <a:rPr lang="es-AR" dirty="0"/>
              <a:t>Define la relación entre los elementos estructurales, para lograr los requisitos del sistema.</a:t>
            </a:r>
          </a:p>
          <a:p>
            <a:pPr marL="281940" lvl="0" indent="-281940" algn="l" rtl="0">
              <a:lnSpc>
                <a:spcPct val="85000"/>
              </a:lnSpc>
              <a:spcBef>
                <a:spcPts val="0"/>
              </a:spcBef>
              <a:spcAft>
                <a:spcPts val="0"/>
              </a:spcAft>
              <a:buClr>
                <a:srgbClr val="C00000"/>
              </a:buClr>
              <a:buSzPts val="2400"/>
              <a:buFont typeface="Noto Sans Symbols"/>
              <a:buChar char="❖"/>
            </a:pPr>
            <a:endParaRPr dirty="0"/>
          </a:p>
          <a:p>
            <a:pPr marL="347472" lvl="1" indent="-342900" algn="just" rtl="0">
              <a:lnSpc>
                <a:spcPct val="85000"/>
              </a:lnSpc>
              <a:spcBef>
                <a:spcPts val="600"/>
              </a:spcBef>
              <a:spcAft>
                <a:spcPts val="0"/>
              </a:spcAft>
              <a:buClr>
                <a:srgbClr val="262626"/>
              </a:buClr>
              <a:buSzPts val="2400"/>
              <a:buFont typeface="Noto Sans Symbols"/>
              <a:buChar char="❖"/>
            </a:pPr>
            <a:r>
              <a:rPr lang="es-AR" dirty="0"/>
              <a:t>Es el proceso de identificar los subsistemas dentro del sistema y establecer el marco de control y comunicación entre ellos.</a:t>
            </a:r>
            <a:endParaRPr dirty="0"/>
          </a:p>
          <a:p>
            <a:pPr marL="499872" lvl="1" indent="-190500" algn="just" rtl="0">
              <a:lnSpc>
                <a:spcPct val="85000"/>
              </a:lnSpc>
              <a:spcBef>
                <a:spcPts val="600"/>
              </a:spcBef>
              <a:spcAft>
                <a:spcPts val="0"/>
              </a:spcAft>
              <a:buClr>
                <a:srgbClr val="262626"/>
              </a:buClr>
              <a:buSzPts val="2400"/>
              <a:buFont typeface="Noto Sans Symbols"/>
              <a:buNone/>
            </a:pPr>
            <a:endParaRPr dirty="0"/>
          </a:p>
          <a:p>
            <a:pPr marL="347472" lvl="1" indent="-342900" algn="just" rtl="0">
              <a:lnSpc>
                <a:spcPct val="85000"/>
              </a:lnSpc>
              <a:spcBef>
                <a:spcPts val="600"/>
              </a:spcBef>
              <a:spcAft>
                <a:spcPts val="0"/>
              </a:spcAft>
              <a:buClr>
                <a:srgbClr val="262626"/>
              </a:buClr>
              <a:buSzPts val="2400"/>
              <a:buFont typeface="Noto Sans Symbols"/>
              <a:buChar char="❖"/>
            </a:pPr>
            <a:r>
              <a:rPr lang="es-AR" dirty="0"/>
              <a:t>Los grandes sistemas se dividen en subsistemas que proporcionan algún conjunto de servicios relacionados </a:t>
            </a:r>
            <a:endParaRPr dirty="0"/>
          </a:p>
          <a:p>
            <a:pPr marL="434340" lvl="0" indent="-190500" algn="l" rtl="0">
              <a:lnSpc>
                <a:spcPct val="85000"/>
              </a:lnSpc>
              <a:spcBef>
                <a:spcPts val="1300"/>
              </a:spcBef>
              <a:spcAft>
                <a:spcPts val="0"/>
              </a:spcAft>
              <a:buClr>
                <a:srgbClr val="C00000"/>
              </a:buClr>
              <a:buSzPts val="2400"/>
              <a:buFont typeface="Noto Sans Symbols"/>
              <a:buNone/>
            </a:pPr>
            <a:endParaRPr dirty="0"/>
          </a:p>
        </p:txBody>
      </p:sp>
      <p:sp>
        <p:nvSpPr>
          <p:cNvPr id="123" name="Google Shape;123;p2"/>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124" name="Google Shape;124;p2"/>
          <p:cNvPicPr preferRelativeResize="0"/>
          <p:nvPr/>
        </p:nvPicPr>
        <p:blipFill rotWithShape="1">
          <a:blip r:embed="rId3">
            <a:alphaModFix/>
          </a:blip>
          <a:srcRect/>
          <a:stretch/>
        </p:blipFill>
        <p:spPr>
          <a:xfrm>
            <a:off x="6160791" y="1987261"/>
            <a:ext cx="4939054" cy="3745955"/>
          </a:xfrm>
          <a:prstGeom prst="rect">
            <a:avLst/>
          </a:prstGeom>
          <a:noFill/>
          <a:ln>
            <a:noFill/>
          </a:ln>
        </p:spPr>
      </p:pic>
      <p:sp>
        <p:nvSpPr>
          <p:cNvPr id="125" name="Google Shape;125;p2"/>
          <p:cNvSpPr/>
          <p:nvPr/>
        </p:nvSpPr>
        <p:spPr>
          <a:xfrm>
            <a:off x="8011236" y="2798017"/>
            <a:ext cx="2838734" cy="750399"/>
          </a:xfrm>
          <a:prstGeom prst="rect">
            <a:avLst/>
          </a:prstGeom>
          <a:no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p2"/>
          <p:cNvSpPr/>
          <p:nvPr/>
        </p:nvSpPr>
        <p:spPr>
          <a:xfrm>
            <a:off x="7246245" y="3860238"/>
            <a:ext cx="1583856" cy="1872978"/>
          </a:xfrm>
          <a:prstGeom prst="rect">
            <a:avLst/>
          </a:prstGeom>
          <a:no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7"/>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Organización del Sistema</a:t>
            </a:r>
            <a:endParaRPr/>
          </a:p>
        </p:txBody>
      </p:sp>
      <p:sp>
        <p:nvSpPr>
          <p:cNvPr id="268" name="Google Shape;268;p17"/>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20</a:t>
            </a:fld>
            <a:endParaRPr/>
          </a:p>
        </p:txBody>
      </p:sp>
      <p:sp>
        <p:nvSpPr>
          <p:cNvPr id="269" name="Google Shape;269;p17"/>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270" name="Google Shape;270;p17"/>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a:t>Ejemplo de </a:t>
            </a:r>
            <a:r>
              <a:rPr lang="es-AR" b="1" i="1"/>
              <a:t>Patrón</a:t>
            </a:r>
            <a:r>
              <a:rPr lang="es-AR"/>
              <a:t> de arquitectura en capas:</a:t>
            </a:r>
            <a:endParaRPr/>
          </a:p>
        </p:txBody>
      </p:sp>
      <p:sp>
        <p:nvSpPr>
          <p:cNvPr id="271" name="Google Shape;271;p17"/>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272" name="Google Shape;272;p17"/>
          <p:cNvPicPr preferRelativeResize="0"/>
          <p:nvPr/>
        </p:nvPicPr>
        <p:blipFill rotWithShape="1">
          <a:blip r:embed="rId3">
            <a:alphaModFix/>
          </a:blip>
          <a:srcRect/>
          <a:stretch/>
        </p:blipFill>
        <p:spPr>
          <a:xfrm>
            <a:off x="6196084" y="2615893"/>
            <a:ext cx="4319587" cy="3381375"/>
          </a:xfrm>
          <a:prstGeom prst="rect">
            <a:avLst/>
          </a:prstGeom>
          <a:noFill/>
          <a:ln>
            <a:noFill/>
          </a:ln>
        </p:spPr>
      </p:pic>
      <p:pic>
        <p:nvPicPr>
          <p:cNvPr id="273" name="Google Shape;273;p17"/>
          <p:cNvPicPr preferRelativeResize="0"/>
          <p:nvPr/>
        </p:nvPicPr>
        <p:blipFill rotWithShape="1">
          <a:blip r:embed="rId4">
            <a:alphaModFix/>
          </a:blip>
          <a:srcRect/>
          <a:stretch/>
        </p:blipFill>
        <p:spPr>
          <a:xfrm>
            <a:off x="952027" y="2481522"/>
            <a:ext cx="4629907" cy="36781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4"/>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Diseño Arquitectónico</a:t>
            </a:r>
            <a:br>
              <a:rPr lang="es-AR"/>
            </a:br>
            <a:endParaRPr/>
          </a:p>
        </p:txBody>
      </p:sp>
      <p:sp>
        <p:nvSpPr>
          <p:cNvPr id="279" name="Google Shape;279;p24"/>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21</a:t>
            </a:fld>
            <a:endParaRPr/>
          </a:p>
        </p:txBody>
      </p:sp>
      <p:sp>
        <p:nvSpPr>
          <p:cNvPr id="280" name="Google Shape;280;p24"/>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281" name="Google Shape;281;p24"/>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514350" lvl="0" indent="-514350" algn="l" rtl="0">
              <a:lnSpc>
                <a:spcPct val="85000"/>
              </a:lnSpc>
              <a:spcBef>
                <a:spcPts val="0"/>
              </a:spcBef>
              <a:spcAft>
                <a:spcPts val="0"/>
              </a:spcAft>
              <a:buSzPts val="3600"/>
              <a:buFont typeface="Calibri"/>
              <a:buAutoNum type="arabicPeriod"/>
            </a:pPr>
            <a:r>
              <a:rPr lang="es-AR" sz="3600">
                <a:solidFill>
                  <a:srgbClr val="595959"/>
                </a:solidFill>
              </a:rPr>
              <a:t>Organización del sistema</a:t>
            </a:r>
            <a:endParaRPr/>
          </a:p>
          <a:p>
            <a:pPr marL="514350" lvl="0" indent="-514350" algn="l" rtl="0">
              <a:lnSpc>
                <a:spcPct val="85000"/>
              </a:lnSpc>
              <a:spcBef>
                <a:spcPts val="1300"/>
              </a:spcBef>
              <a:spcAft>
                <a:spcPts val="0"/>
              </a:spcAft>
              <a:buSzPts val="3600"/>
              <a:buFont typeface="Calibri"/>
              <a:buAutoNum type="arabicPeriod"/>
            </a:pPr>
            <a:r>
              <a:rPr lang="es-AR" sz="3600">
                <a:solidFill>
                  <a:schemeClr val="dk2"/>
                </a:solidFill>
              </a:rPr>
              <a:t>Descomposición modular</a:t>
            </a:r>
            <a:endParaRPr>
              <a:solidFill>
                <a:schemeClr val="dk2"/>
              </a:solidFill>
            </a:endParaRPr>
          </a:p>
          <a:p>
            <a:pPr marL="514350" lvl="0" indent="-514350" algn="l" rtl="0">
              <a:lnSpc>
                <a:spcPct val="85000"/>
              </a:lnSpc>
              <a:spcBef>
                <a:spcPts val="1300"/>
              </a:spcBef>
              <a:spcAft>
                <a:spcPts val="0"/>
              </a:spcAft>
              <a:buSzPts val="3600"/>
              <a:buFont typeface="Calibri"/>
              <a:buAutoNum type="arabicPeriod"/>
            </a:pPr>
            <a:r>
              <a:rPr lang="es-AR" sz="3600">
                <a:solidFill>
                  <a:srgbClr val="595959"/>
                </a:solidFill>
              </a:rPr>
              <a:t>Modelos de control</a:t>
            </a:r>
            <a:endParaRPr/>
          </a:p>
          <a:p>
            <a:pPr marL="514350" lvl="0" indent="-514350" algn="l" rtl="0">
              <a:lnSpc>
                <a:spcPct val="85000"/>
              </a:lnSpc>
              <a:spcBef>
                <a:spcPts val="1300"/>
              </a:spcBef>
              <a:spcAft>
                <a:spcPts val="0"/>
              </a:spcAft>
              <a:buSzPts val="3600"/>
              <a:buFont typeface="Calibri"/>
              <a:buAutoNum type="arabicPeriod"/>
            </a:pPr>
            <a:r>
              <a:rPr lang="es-AR" sz="3600">
                <a:solidFill>
                  <a:srgbClr val="595959"/>
                </a:solidFill>
              </a:rPr>
              <a:t>Arquitectura de los Sistemas Distribuidos</a:t>
            </a:r>
            <a:endParaRPr/>
          </a:p>
        </p:txBody>
      </p:sp>
      <p:sp>
        <p:nvSpPr>
          <p:cNvPr id="282" name="Google Shape;282;p24"/>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Descomposición Modular</a:t>
            </a:r>
            <a:endParaRPr/>
          </a:p>
        </p:txBody>
      </p:sp>
      <p:sp>
        <p:nvSpPr>
          <p:cNvPr id="288" name="Google Shape;288;p25"/>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22</a:t>
            </a:fld>
            <a:endParaRPr/>
          </a:p>
        </p:txBody>
      </p:sp>
      <p:sp>
        <p:nvSpPr>
          <p:cNvPr id="289" name="Google Shape;289;p25"/>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290" name="Google Shape;290;p25"/>
          <p:cNvSpPr txBox="1">
            <a:spLocks noGrp="1"/>
          </p:cNvSpPr>
          <p:nvPr>
            <p:ph type="body" idx="2"/>
          </p:nvPr>
        </p:nvSpPr>
        <p:spPr>
          <a:xfrm>
            <a:off x="488480" y="1271709"/>
            <a:ext cx="11563611" cy="158090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dirty="0"/>
              <a:t>Una vez organizado el sistema, a los subsistemas los podemos dividir en módulos, se puede aplicar los mismos criterios que vimos en la organización, pero la descomposición modular es más pequeña y permite utilizar otros estilos alternativos.</a:t>
            </a:r>
            <a:endParaRPr dirty="0"/>
          </a:p>
          <a:p>
            <a:pPr marL="0" lvl="0" indent="0" algn="l" rtl="0">
              <a:lnSpc>
                <a:spcPct val="85000"/>
              </a:lnSpc>
              <a:spcBef>
                <a:spcPts val="1300"/>
              </a:spcBef>
              <a:spcAft>
                <a:spcPts val="0"/>
              </a:spcAft>
              <a:buClr>
                <a:srgbClr val="C00000"/>
              </a:buClr>
              <a:buSzPts val="2800"/>
              <a:buNone/>
            </a:pPr>
            <a:endParaRPr dirty="0"/>
          </a:p>
        </p:txBody>
      </p:sp>
      <p:sp>
        <p:nvSpPr>
          <p:cNvPr id="291" name="Google Shape;291;p25"/>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3" name="Imagen 2" descr="Gráfico, Gráfico de embudo&#10;&#10;El contenido generado por IA puede ser incorrecto.">
            <a:extLst>
              <a:ext uri="{FF2B5EF4-FFF2-40B4-BE49-F238E27FC236}">
                <a16:creationId xmlns:a16="http://schemas.microsoft.com/office/drawing/2014/main" id="{22DFCD63-892C-9074-3483-1EB1A0BE4FAC}"/>
              </a:ext>
            </a:extLst>
          </p:cNvPr>
          <p:cNvPicPr>
            <a:picLocks noChangeAspect="1"/>
          </p:cNvPicPr>
          <p:nvPr/>
        </p:nvPicPr>
        <p:blipFill>
          <a:blip r:embed="rId3"/>
          <a:stretch>
            <a:fillRect/>
          </a:stretch>
        </p:blipFill>
        <p:spPr>
          <a:xfrm>
            <a:off x="4492251" y="2419918"/>
            <a:ext cx="6592549" cy="439503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Descomposición Modular</a:t>
            </a:r>
            <a:endParaRPr/>
          </a:p>
        </p:txBody>
      </p:sp>
      <p:sp>
        <p:nvSpPr>
          <p:cNvPr id="297" name="Google Shape;297;p26"/>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23</a:t>
            </a:fld>
            <a:endParaRPr/>
          </a:p>
        </p:txBody>
      </p:sp>
      <p:sp>
        <p:nvSpPr>
          <p:cNvPr id="298" name="Google Shape;298;p26"/>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299" name="Google Shape;299;p26"/>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a:t>Definiciones </a:t>
            </a:r>
            <a:endParaRPr/>
          </a:p>
          <a:p>
            <a:pPr marL="347472" lvl="1" indent="-342900" algn="l" rtl="0">
              <a:lnSpc>
                <a:spcPct val="85000"/>
              </a:lnSpc>
              <a:spcBef>
                <a:spcPts val="600"/>
              </a:spcBef>
              <a:spcAft>
                <a:spcPts val="0"/>
              </a:spcAft>
              <a:buClr>
                <a:srgbClr val="262626"/>
              </a:buClr>
              <a:buSzPts val="2800"/>
              <a:buChar char=" "/>
            </a:pPr>
            <a:r>
              <a:rPr lang="es-AR" sz="2800"/>
              <a:t>Subsistema</a:t>
            </a:r>
            <a:endParaRPr/>
          </a:p>
          <a:p>
            <a:pPr marL="548640" lvl="2" indent="-548640" algn="l" rtl="0">
              <a:lnSpc>
                <a:spcPct val="85000"/>
              </a:lnSpc>
              <a:spcBef>
                <a:spcPts val="600"/>
              </a:spcBef>
              <a:spcAft>
                <a:spcPts val="0"/>
              </a:spcAft>
              <a:buClr>
                <a:srgbClr val="262626"/>
              </a:buClr>
              <a:buSzPts val="2400"/>
              <a:buChar char=" "/>
            </a:pPr>
            <a:r>
              <a:rPr lang="es-AR" sz="2400"/>
              <a:t>Es un sistema en sí mismo cuyo funcionamiento no depende de los servicios proporcionados por otros. Los subsistemas se componen de módulos con interfaces definidas que se utilizan para comunicarse con otro subsistemas.</a:t>
            </a:r>
            <a:endParaRPr/>
          </a:p>
          <a:p>
            <a:pPr marL="347472" lvl="1" indent="-342900" algn="l" rtl="0">
              <a:lnSpc>
                <a:spcPct val="85000"/>
              </a:lnSpc>
              <a:spcBef>
                <a:spcPts val="600"/>
              </a:spcBef>
              <a:spcAft>
                <a:spcPts val="0"/>
              </a:spcAft>
              <a:buClr>
                <a:srgbClr val="262626"/>
              </a:buClr>
              <a:buSzPts val="2800"/>
              <a:buChar char=" "/>
            </a:pPr>
            <a:r>
              <a:rPr lang="es-AR" sz="2800"/>
              <a:t>Módulo</a:t>
            </a:r>
            <a:endParaRPr/>
          </a:p>
          <a:p>
            <a:pPr marL="548640" lvl="2" indent="-548640" algn="l" rtl="0">
              <a:lnSpc>
                <a:spcPct val="85000"/>
              </a:lnSpc>
              <a:spcBef>
                <a:spcPts val="600"/>
              </a:spcBef>
              <a:spcAft>
                <a:spcPts val="0"/>
              </a:spcAft>
              <a:buClr>
                <a:srgbClr val="262626"/>
              </a:buClr>
              <a:buSzPts val="2400"/>
              <a:buChar char=" "/>
            </a:pPr>
            <a:r>
              <a:rPr lang="es-AR" sz="2400"/>
              <a:t>Es un componente de un subsistema que proporciona uno o más servicios a otros módulos. A su vez utiliza servicios proporcionados por otros módulos. Por lo general no se los considera un sistema independiente.</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300" name="Google Shape;300;p26"/>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Descomposición Modular</a:t>
            </a:r>
            <a:endParaRPr/>
          </a:p>
        </p:txBody>
      </p:sp>
      <p:sp>
        <p:nvSpPr>
          <p:cNvPr id="306" name="Google Shape;306;p27"/>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24</a:t>
            </a:fld>
            <a:endParaRPr/>
          </a:p>
        </p:txBody>
      </p:sp>
      <p:sp>
        <p:nvSpPr>
          <p:cNvPr id="307" name="Google Shape;307;p27"/>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308" name="Google Shape;308;p27"/>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a:t>Descomposición orientada a flujo de funciones</a:t>
            </a:r>
            <a:endParaRPr/>
          </a:p>
          <a:p>
            <a:pPr marL="548640" lvl="2" indent="-548640" algn="l" rtl="0">
              <a:lnSpc>
                <a:spcPct val="85000"/>
              </a:lnSpc>
              <a:spcBef>
                <a:spcPts val="600"/>
              </a:spcBef>
              <a:spcAft>
                <a:spcPts val="0"/>
              </a:spcAft>
              <a:buClr>
                <a:srgbClr val="262626"/>
              </a:buClr>
              <a:buSzPts val="2400"/>
              <a:buChar char=" "/>
            </a:pPr>
            <a:r>
              <a:rPr lang="es-AR" sz="2400"/>
              <a:t>En un Modelo orientado a flujo de funciones , los datos fluyen de una función a otra y se transforman a medida que pasan por una secuencia de funciones hasta llegar a los datos de salida. Las transformaciones se pueden ejecutar en secuencial o en paralelo. </a:t>
            </a:r>
            <a:endParaRPr/>
          </a:p>
        </p:txBody>
      </p:sp>
      <p:sp>
        <p:nvSpPr>
          <p:cNvPr id="309" name="Google Shape;309;p27"/>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310" name="Google Shape;310;p27"/>
          <p:cNvPicPr preferRelativeResize="0"/>
          <p:nvPr/>
        </p:nvPicPr>
        <p:blipFill rotWithShape="1">
          <a:blip r:embed="rId3">
            <a:alphaModFix/>
          </a:blip>
          <a:srcRect/>
          <a:stretch/>
        </p:blipFill>
        <p:spPr>
          <a:xfrm>
            <a:off x="1230644" y="3580581"/>
            <a:ext cx="8786812" cy="2110298"/>
          </a:xfrm>
          <a:prstGeom prst="rect">
            <a:avLst/>
          </a:prstGeom>
          <a:noFill/>
          <a:ln>
            <a:noFill/>
          </a:ln>
          <a:effectLst>
            <a:outerShdw blurRad="292100" dist="139700" dir="2700000" algn="tl" rotWithShape="0">
              <a:srgbClr val="333333">
                <a:alpha val="63921"/>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Descomposición Modular</a:t>
            </a:r>
            <a:endParaRPr/>
          </a:p>
        </p:txBody>
      </p:sp>
      <p:sp>
        <p:nvSpPr>
          <p:cNvPr id="316" name="Google Shape;316;p28"/>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25</a:t>
            </a:fld>
            <a:endParaRPr/>
          </a:p>
        </p:txBody>
      </p:sp>
      <p:sp>
        <p:nvSpPr>
          <p:cNvPr id="317" name="Google Shape;317;p28"/>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318" name="Google Shape;318;p28"/>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a:t>Descomposición orientada a objetos</a:t>
            </a:r>
            <a:endParaRPr/>
          </a:p>
          <a:p>
            <a:pPr marL="347472" lvl="1" indent="-342900" algn="l" rtl="0">
              <a:lnSpc>
                <a:spcPct val="85000"/>
              </a:lnSpc>
              <a:spcBef>
                <a:spcPts val="600"/>
              </a:spcBef>
              <a:spcAft>
                <a:spcPts val="0"/>
              </a:spcAft>
              <a:buClr>
                <a:srgbClr val="262626"/>
              </a:buClr>
              <a:buSzPts val="2400"/>
              <a:buChar char=" "/>
            </a:pPr>
            <a:r>
              <a:rPr lang="es-AR"/>
              <a:t>Un modelo arquitectónico orientado a objetos estructura al sistema en un conjunto de objetos débilmente acoplados y con interfaces bien definidas. </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319" name="Google Shape;319;p28"/>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320" name="Google Shape;320;p28"/>
          <p:cNvPicPr preferRelativeResize="0"/>
          <p:nvPr/>
        </p:nvPicPr>
        <p:blipFill rotWithShape="1">
          <a:blip r:embed="rId3">
            <a:alphaModFix/>
          </a:blip>
          <a:srcRect/>
          <a:stretch/>
        </p:blipFill>
        <p:spPr>
          <a:xfrm>
            <a:off x="4731642" y="3198242"/>
            <a:ext cx="4911123" cy="2800776"/>
          </a:xfrm>
          <a:prstGeom prst="rect">
            <a:avLst/>
          </a:prstGeom>
          <a:noFill/>
          <a:ln>
            <a:noFill/>
          </a:ln>
          <a:effectLst>
            <a:outerShdw blurRad="292100" dist="139700" dir="2700000" algn="tl" rotWithShape="0">
              <a:srgbClr val="333333">
                <a:alpha val="63921"/>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9"/>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Diseño Arquitectónico</a:t>
            </a:r>
            <a:br>
              <a:rPr lang="es-AR"/>
            </a:br>
            <a:endParaRPr/>
          </a:p>
        </p:txBody>
      </p:sp>
      <p:sp>
        <p:nvSpPr>
          <p:cNvPr id="326" name="Google Shape;326;p29"/>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26</a:t>
            </a:fld>
            <a:endParaRPr/>
          </a:p>
        </p:txBody>
      </p:sp>
      <p:sp>
        <p:nvSpPr>
          <p:cNvPr id="327" name="Google Shape;327;p29"/>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328" name="Google Shape;328;p29"/>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514350" lvl="0" indent="-514350" algn="l" rtl="0">
              <a:lnSpc>
                <a:spcPct val="85000"/>
              </a:lnSpc>
              <a:spcBef>
                <a:spcPts val="0"/>
              </a:spcBef>
              <a:spcAft>
                <a:spcPts val="0"/>
              </a:spcAft>
              <a:buSzPts val="3200"/>
              <a:buFont typeface="Calibri"/>
              <a:buAutoNum type="arabicPeriod"/>
            </a:pPr>
            <a:r>
              <a:rPr lang="es-AR" sz="3200">
                <a:solidFill>
                  <a:srgbClr val="7F7F7F"/>
                </a:solidFill>
              </a:rPr>
              <a:t>Organización del sistema</a:t>
            </a:r>
            <a:endParaRPr/>
          </a:p>
          <a:p>
            <a:pPr marL="514350" lvl="0" indent="-514350" algn="l" rtl="0">
              <a:lnSpc>
                <a:spcPct val="85000"/>
              </a:lnSpc>
              <a:spcBef>
                <a:spcPts val="1300"/>
              </a:spcBef>
              <a:spcAft>
                <a:spcPts val="0"/>
              </a:spcAft>
              <a:buSzPts val="3200"/>
              <a:buFont typeface="Calibri"/>
              <a:buAutoNum type="arabicPeriod"/>
            </a:pPr>
            <a:r>
              <a:rPr lang="es-AR" sz="3200">
                <a:solidFill>
                  <a:srgbClr val="7F7F7F"/>
                </a:solidFill>
              </a:rPr>
              <a:t>Descomposición modular</a:t>
            </a:r>
            <a:endParaRPr/>
          </a:p>
          <a:p>
            <a:pPr marL="514350" lvl="0" indent="-514350" algn="l" rtl="0">
              <a:lnSpc>
                <a:spcPct val="85000"/>
              </a:lnSpc>
              <a:spcBef>
                <a:spcPts val="1300"/>
              </a:spcBef>
              <a:spcAft>
                <a:spcPts val="0"/>
              </a:spcAft>
              <a:buSzPts val="3200"/>
              <a:buFont typeface="Calibri"/>
              <a:buAutoNum type="arabicPeriod"/>
            </a:pPr>
            <a:r>
              <a:rPr lang="es-AR" sz="3200">
                <a:solidFill>
                  <a:schemeClr val="dk2"/>
                </a:solidFill>
              </a:rPr>
              <a:t>Modelos de control</a:t>
            </a:r>
            <a:endParaRPr>
              <a:solidFill>
                <a:schemeClr val="dk2"/>
              </a:solidFill>
            </a:endParaRPr>
          </a:p>
          <a:p>
            <a:pPr marL="514350" lvl="0" indent="-514350" algn="l" rtl="0">
              <a:lnSpc>
                <a:spcPct val="85000"/>
              </a:lnSpc>
              <a:spcBef>
                <a:spcPts val="1300"/>
              </a:spcBef>
              <a:spcAft>
                <a:spcPts val="0"/>
              </a:spcAft>
              <a:buSzPts val="3200"/>
              <a:buFont typeface="Calibri"/>
              <a:buAutoNum type="arabicPeriod"/>
            </a:pPr>
            <a:r>
              <a:rPr lang="es-AR" sz="3200">
                <a:solidFill>
                  <a:srgbClr val="7F7F7F"/>
                </a:solidFill>
              </a:rPr>
              <a:t>Arquitectura de los Sistemas Distribuidos</a:t>
            </a:r>
            <a:endParaRPr/>
          </a:p>
        </p:txBody>
      </p:sp>
      <p:sp>
        <p:nvSpPr>
          <p:cNvPr id="329" name="Google Shape;329;p29"/>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Modelos de Control</a:t>
            </a:r>
            <a:endParaRPr/>
          </a:p>
        </p:txBody>
      </p:sp>
      <p:sp>
        <p:nvSpPr>
          <p:cNvPr id="335" name="Google Shape;335;p30"/>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27</a:t>
            </a:fld>
            <a:endParaRPr/>
          </a:p>
        </p:txBody>
      </p:sp>
      <p:sp>
        <p:nvSpPr>
          <p:cNvPr id="336" name="Google Shape;336;p30"/>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337" name="Google Shape;337;p30"/>
          <p:cNvSpPr txBox="1">
            <a:spLocks noGrp="1"/>
          </p:cNvSpPr>
          <p:nvPr>
            <p:ph type="body" idx="2"/>
          </p:nvPr>
        </p:nvSpPr>
        <p:spPr>
          <a:xfrm>
            <a:off x="473489" y="1287981"/>
            <a:ext cx="11701989" cy="835559"/>
          </a:xfrm>
          <a:prstGeom prst="rect">
            <a:avLst/>
          </a:prstGeom>
          <a:noFill/>
          <a:ln>
            <a:noFill/>
          </a:ln>
        </p:spPr>
        <p:txBody>
          <a:bodyPr spcFirstLastPara="1" wrap="square" lIns="91425" tIns="45700" rIns="91425" bIns="45700" anchor="t" anchorCtr="0">
            <a:normAutofit lnSpcReduction="10000"/>
          </a:bodyPr>
          <a:lstStyle/>
          <a:p>
            <a:pPr marL="91440" lvl="0" indent="-203200" algn="l" rtl="0">
              <a:lnSpc>
                <a:spcPct val="85000"/>
              </a:lnSpc>
              <a:spcBef>
                <a:spcPts val="0"/>
              </a:spcBef>
              <a:spcAft>
                <a:spcPts val="0"/>
              </a:spcAft>
              <a:buClr>
                <a:srgbClr val="C00000"/>
              </a:buClr>
              <a:buSzPts val="3200"/>
              <a:buFont typeface="Arial"/>
              <a:buChar char="»"/>
            </a:pPr>
            <a:r>
              <a:rPr lang="es-AR" sz="3200" dirty="0"/>
              <a:t>En un sistema, los subsistemas están controlados para que sus servicios se entreguen en el lugar correcto en el momento preciso.</a:t>
            </a:r>
            <a:endParaRPr dirty="0"/>
          </a:p>
        </p:txBody>
      </p:sp>
      <p:sp>
        <p:nvSpPr>
          <p:cNvPr id="338" name="Google Shape;338;p30"/>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3" name="Imagen 2" descr="Diagrama&#10;&#10;El contenido generado por IA puede ser incorrecto.">
            <a:extLst>
              <a:ext uri="{FF2B5EF4-FFF2-40B4-BE49-F238E27FC236}">
                <a16:creationId xmlns:a16="http://schemas.microsoft.com/office/drawing/2014/main" id="{30BCE699-03B6-FC03-2A6B-817DAA1C8421}"/>
              </a:ext>
            </a:extLst>
          </p:cNvPr>
          <p:cNvPicPr>
            <a:picLocks noChangeAspect="1"/>
          </p:cNvPicPr>
          <p:nvPr/>
        </p:nvPicPr>
        <p:blipFill>
          <a:blip r:embed="rId3"/>
          <a:stretch>
            <a:fillRect/>
          </a:stretch>
        </p:blipFill>
        <p:spPr>
          <a:xfrm>
            <a:off x="371741" y="2123540"/>
            <a:ext cx="10744029" cy="4650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Modelos de Control</a:t>
            </a:r>
            <a:endParaRPr/>
          </a:p>
        </p:txBody>
      </p:sp>
      <p:sp>
        <p:nvSpPr>
          <p:cNvPr id="344" name="Google Shape;344;p31"/>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28</a:t>
            </a:fld>
            <a:endParaRPr/>
          </a:p>
        </p:txBody>
      </p:sp>
      <p:sp>
        <p:nvSpPr>
          <p:cNvPr id="345" name="Google Shape;345;p31"/>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346" name="Google Shape;346;p31"/>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Autofit/>
          </a:bodyPr>
          <a:lstStyle/>
          <a:p>
            <a:pPr marL="91440" lvl="0" indent="-177800" algn="l" rtl="0">
              <a:lnSpc>
                <a:spcPct val="85000"/>
              </a:lnSpc>
              <a:spcBef>
                <a:spcPts val="0"/>
              </a:spcBef>
              <a:spcAft>
                <a:spcPts val="0"/>
              </a:spcAft>
              <a:buClr>
                <a:srgbClr val="C00000"/>
              </a:buClr>
              <a:buSzPts val="2800"/>
              <a:buFont typeface="Arial"/>
              <a:buChar char="»"/>
            </a:pPr>
            <a:r>
              <a:rPr lang="es-AR" sz="2800" b="1" i="1" dirty="0"/>
              <a:t>Control</a:t>
            </a:r>
            <a:r>
              <a:rPr lang="es-AR" sz="2800" dirty="0"/>
              <a:t> Centralizado</a:t>
            </a:r>
            <a:endParaRPr dirty="0"/>
          </a:p>
          <a:p>
            <a:pPr marL="347472" lvl="1" indent="-342900" algn="l" rtl="0">
              <a:lnSpc>
                <a:spcPct val="85000"/>
              </a:lnSpc>
              <a:spcBef>
                <a:spcPts val="600"/>
              </a:spcBef>
              <a:spcAft>
                <a:spcPts val="0"/>
              </a:spcAft>
              <a:buClr>
                <a:srgbClr val="262626"/>
              </a:buClr>
              <a:buSzPts val="2800"/>
              <a:buChar char=" "/>
            </a:pPr>
            <a:r>
              <a:rPr lang="es-AR" sz="2800" dirty="0"/>
              <a:t>Un subsistema se diseña como controlador y tiene la responsabilidad de gestionar la ejecución de otros subsistemas, la ejecución puede ser secuencial o en paralelo</a:t>
            </a:r>
            <a:endParaRPr dirty="0"/>
          </a:p>
          <a:p>
            <a:pPr marL="548640" lvl="2" indent="-548640" algn="l" rtl="0">
              <a:lnSpc>
                <a:spcPct val="85000"/>
              </a:lnSpc>
              <a:spcBef>
                <a:spcPts val="600"/>
              </a:spcBef>
              <a:spcAft>
                <a:spcPts val="0"/>
              </a:spcAft>
              <a:buClr>
                <a:srgbClr val="262626"/>
              </a:buClr>
              <a:buSzPts val="2400"/>
              <a:buChar char=" "/>
            </a:pPr>
            <a:r>
              <a:rPr lang="es-AR" sz="2400" dirty="0"/>
              <a:t>Modelo de llamada y retorno</a:t>
            </a:r>
            <a:endParaRPr dirty="0"/>
          </a:p>
          <a:p>
            <a:pPr marL="822960" lvl="3" indent="-822960" algn="l" rtl="0">
              <a:lnSpc>
                <a:spcPct val="85000"/>
              </a:lnSpc>
              <a:spcBef>
                <a:spcPts val="600"/>
              </a:spcBef>
              <a:spcAft>
                <a:spcPts val="0"/>
              </a:spcAft>
              <a:buClr>
                <a:srgbClr val="262626"/>
              </a:buClr>
              <a:buSzPts val="2000"/>
              <a:buChar char=" "/>
            </a:pPr>
            <a:r>
              <a:rPr lang="es-AR" sz="2000" dirty="0"/>
              <a:t>Modelo de subrutinas descendentes </a:t>
            </a:r>
            <a:endParaRPr dirty="0"/>
          </a:p>
          <a:p>
            <a:pPr marL="822960" lvl="3" indent="-822960" algn="l" rtl="0">
              <a:lnSpc>
                <a:spcPct val="85000"/>
              </a:lnSpc>
              <a:spcBef>
                <a:spcPts val="600"/>
              </a:spcBef>
              <a:spcAft>
                <a:spcPts val="0"/>
              </a:spcAft>
              <a:buClr>
                <a:srgbClr val="262626"/>
              </a:buClr>
              <a:buSzPts val="2000"/>
              <a:buChar char=" "/>
            </a:pPr>
            <a:r>
              <a:rPr lang="es-AR" sz="2000" dirty="0"/>
              <a:t>Aplicable a modelos secuenciales</a:t>
            </a:r>
            <a:endParaRPr dirty="0"/>
          </a:p>
          <a:p>
            <a:pPr marL="548640" lvl="2" indent="-548640" algn="l" rtl="0">
              <a:lnSpc>
                <a:spcPct val="85000"/>
              </a:lnSpc>
              <a:spcBef>
                <a:spcPts val="600"/>
              </a:spcBef>
              <a:spcAft>
                <a:spcPts val="0"/>
              </a:spcAft>
              <a:buClr>
                <a:srgbClr val="262626"/>
              </a:buClr>
              <a:buSzPts val="2400"/>
              <a:buChar char=" "/>
            </a:pPr>
            <a:r>
              <a:rPr lang="es-AR" sz="2400" dirty="0"/>
              <a:t>Modelo de gestor</a:t>
            </a:r>
            <a:endParaRPr dirty="0"/>
          </a:p>
          <a:p>
            <a:pPr marL="822960" lvl="3" indent="-822960" algn="l" rtl="0">
              <a:lnSpc>
                <a:spcPct val="85000"/>
              </a:lnSpc>
              <a:spcBef>
                <a:spcPts val="600"/>
              </a:spcBef>
              <a:spcAft>
                <a:spcPts val="0"/>
              </a:spcAft>
              <a:buClr>
                <a:srgbClr val="262626"/>
              </a:buClr>
              <a:buSzPts val="2000"/>
              <a:buChar char=" "/>
            </a:pPr>
            <a:r>
              <a:rPr lang="es-AR" sz="2000" dirty="0"/>
              <a:t>Un gestor controla el inicio y parada coordinado con el resto de los procesos</a:t>
            </a:r>
            <a:endParaRPr dirty="0"/>
          </a:p>
          <a:p>
            <a:pPr marL="822960" lvl="3" indent="-822960" algn="l" rtl="0">
              <a:lnSpc>
                <a:spcPct val="85000"/>
              </a:lnSpc>
              <a:spcBef>
                <a:spcPts val="600"/>
              </a:spcBef>
              <a:spcAft>
                <a:spcPts val="0"/>
              </a:spcAft>
              <a:buClr>
                <a:srgbClr val="262626"/>
              </a:buClr>
              <a:buSzPts val="2000"/>
              <a:buChar char=" "/>
            </a:pPr>
            <a:r>
              <a:rPr lang="es-AR" sz="2000" dirty="0"/>
              <a:t>Aplicable a modelos concurrentes</a:t>
            </a:r>
            <a:endParaRPr dirty="0"/>
          </a:p>
          <a:p>
            <a:pPr marL="347472" lvl="1" indent="-165100" algn="l" rtl="0">
              <a:lnSpc>
                <a:spcPct val="85000"/>
              </a:lnSpc>
              <a:spcBef>
                <a:spcPts val="600"/>
              </a:spcBef>
              <a:spcAft>
                <a:spcPts val="0"/>
              </a:spcAft>
              <a:buClr>
                <a:srgbClr val="262626"/>
              </a:buClr>
              <a:buSzPts val="2800"/>
              <a:buNone/>
            </a:pPr>
            <a:endParaRPr sz="2800" dirty="0"/>
          </a:p>
          <a:p>
            <a:pPr marL="91440" lvl="0" indent="0" algn="l" rtl="0">
              <a:lnSpc>
                <a:spcPct val="85000"/>
              </a:lnSpc>
              <a:spcBef>
                <a:spcPts val="1300"/>
              </a:spcBef>
              <a:spcAft>
                <a:spcPts val="0"/>
              </a:spcAft>
              <a:buClr>
                <a:srgbClr val="C00000"/>
              </a:buClr>
              <a:buSzPts val="2800"/>
              <a:buFont typeface="Arial"/>
              <a:buNone/>
            </a:pPr>
            <a:endParaRPr sz="2800" dirty="0"/>
          </a:p>
        </p:txBody>
      </p:sp>
      <p:sp>
        <p:nvSpPr>
          <p:cNvPr id="347" name="Google Shape;347;p31"/>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Modelos de Control</a:t>
            </a:r>
            <a:endParaRPr/>
          </a:p>
        </p:txBody>
      </p:sp>
      <p:sp>
        <p:nvSpPr>
          <p:cNvPr id="353" name="Google Shape;353;p32"/>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29</a:t>
            </a:fld>
            <a:endParaRPr/>
          </a:p>
        </p:txBody>
      </p:sp>
      <p:sp>
        <p:nvSpPr>
          <p:cNvPr id="354" name="Google Shape;354;p32"/>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355" name="Google Shape;355;p32"/>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b="1" i="1"/>
              <a:t>Control </a:t>
            </a:r>
            <a:r>
              <a:rPr lang="es-AR"/>
              <a:t>Centralizado</a:t>
            </a:r>
            <a:endParaRPr/>
          </a:p>
          <a:p>
            <a:pPr marL="347472" lvl="1" indent="-342900" algn="l" rtl="0">
              <a:lnSpc>
                <a:spcPct val="85000"/>
              </a:lnSpc>
              <a:spcBef>
                <a:spcPts val="600"/>
              </a:spcBef>
              <a:spcAft>
                <a:spcPts val="0"/>
              </a:spcAft>
              <a:buClr>
                <a:srgbClr val="262626"/>
              </a:buClr>
              <a:buSzPts val="2400"/>
              <a:buChar char=" "/>
            </a:pPr>
            <a:r>
              <a:rPr lang="es-AR"/>
              <a:t>Modelo de llamada y retorno</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356" name="Google Shape;356;p32"/>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357" name="Google Shape;357;p32"/>
          <p:cNvPicPr preferRelativeResize="0"/>
          <p:nvPr/>
        </p:nvPicPr>
        <p:blipFill rotWithShape="1">
          <a:blip r:embed="rId3">
            <a:alphaModFix/>
          </a:blip>
          <a:srcRect/>
          <a:stretch/>
        </p:blipFill>
        <p:spPr>
          <a:xfrm>
            <a:off x="2919265" y="3105710"/>
            <a:ext cx="6786563" cy="2963862"/>
          </a:xfrm>
          <a:prstGeom prst="rect">
            <a:avLst/>
          </a:prstGeom>
          <a:noFill/>
          <a:ln>
            <a:noFill/>
          </a:ln>
          <a:effectLst>
            <a:outerShdw blurRad="292100" dist="139700" dir="2700000" algn="tl" rotWithShape="0">
              <a:srgbClr val="333333">
                <a:alpha val="63921"/>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Diseño Arquitectónico</a:t>
            </a:r>
            <a:endParaRPr/>
          </a:p>
        </p:txBody>
      </p:sp>
      <p:sp>
        <p:nvSpPr>
          <p:cNvPr id="133" name="Google Shape;133;p3"/>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3</a:t>
            </a:fld>
            <a:endParaRPr/>
          </a:p>
        </p:txBody>
      </p:sp>
      <p:sp>
        <p:nvSpPr>
          <p:cNvPr id="134" name="Google Shape;134;p3"/>
          <p:cNvSpPr txBox="1">
            <a:spLocks noGrp="1"/>
          </p:cNvSpPr>
          <p:nvPr>
            <p:ph type="body" idx="1"/>
          </p:nvPr>
        </p:nvSpPr>
        <p:spPr>
          <a:xfrm>
            <a:off x="5938336" y="6509534"/>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p:txBody>
      </p:sp>
      <p:sp>
        <p:nvSpPr>
          <p:cNvPr id="135" name="Google Shape;135;p3"/>
          <p:cNvSpPr txBox="1">
            <a:spLocks noGrp="1"/>
          </p:cNvSpPr>
          <p:nvPr>
            <p:ph type="body" idx="2"/>
          </p:nvPr>
        </p:nvSpPr>
        <p:spPr>
          <a:xfrm>
            <a:off x="623392" y="1902575"/>
            <a:ext cx="5327032" cy="4478753"/>
          </a:xfrm>
          <a:prstGeom prst="rect">
            <a:avLst/>
          </a:prstGeom>
          <a:noFill/>
          <a:ln>
            <a:noFill/>
          </a:ln>
        </p:spPr>
        <p:txBody>
          <a:bodyPr spcFirstLastPara="1" wrap="square" lIns="91425" tIns="45700" rIns="91425" bIns="45700" anchor="t" anchorCtr="0">
            <a:normAutofit/>
          </a:bodyPr>
          <a:lstStyle/>
          <a:p>
            <a:pPr marL="0" lvl="0" indent="0" algn="just" rtl="0">
              <a:lnSpc>
                <a:spcPct val="85000"/>
              </a:lnSpc>
              <a:spcBef>
                <a:spcPts val="0"/>
              </a:spcBef>
              <a:spcAft>
                <a:spcPts val="0"/>
              </a:spcAft>
              <a:buSzPts val="2800"/>
              <a:buNone/>
            </a:pPr>
            <a:r>
              <a:rPr lang="es-AR" sz="2800"/>
              <a:t>En la figura se presenta un modelo abstracto de la arquitectura para un sistema de robot de empaquetado, que indica los componentes que tienen que desarrollarse.</a:t>
            </a:r>
            <a:endParaRPr/>
          </a:p>
          <a:p>
            <a:pPr marL="0" lvl="0" indent="0" algn="l" rtl="0">
              <a:lnSpc>
                <a:spcPct val="85000"/>
              </a:lnSpc>
              <a:spcBef>
                <a:spcPts val="1300"/>
              </a:spcBef>
              <a:spcAft>
                <a:spcPts val="0"/>
              </a:spcAft>
              <a:buSzPts val="2800"/>
              <a:buNone/>
            </a:pPr>
            <a:r>
              <a:rPr lang="es-AR" sz="2800"/>
              <a:t>El modelo arquitectónico presenta dichos componentes y los vínculos entre ellos.</a:t>
            </a:r>
            <a:endParaRPr sz="2800"/>
          </a:p>
        </p:txBody>
      </p:sp>
      <p:sp>
        <p:nvSpPr>
          <p:cNvPr id="136" name="Google Shape;136;p3"/>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137" name="Google Shape;137;p3"/>
          <p:cNvPicPr preferRelativeResize="0"/>
          <p:nvPr/>
        </p:nvPicPr>
        <p:blipFill rotWithShape="1">
          <a:blip r:embed="rId3">
            <a:alphaModFix/>
          </a:blip>
          <a:srcRect/>
          <a:stretch/>
        </p:blipFill>
        <p:spPr>
          <a:xfrm>
            <a:off x="6196085" y="1987261"/>
            <a:ext cx="4939054" cy="3745955"/>
          </a:xfrm>
          <a:prstGeom prst="rect">
            <a:avLst/>
          </a:prstGeom>
          <a:noFill/>
          <a:ln>
            <a:noFill/>
          </a:ln>
        </p:spPr>
      </p:pic>
      <p:sp>
        <p:nvSpPr>
          <p:cNvPr id="138" name="Google Shape;138;p3"/>
          <p:cNvSpPr/>
          <p:nvPr/>
        </p:nvSpPr>
        <p:spPr>
          <a:xfrm>
            <a:off x="8011236" y="2798017"/>
            <a:ext cx="2838734" cy="750399"/>
          </a:xfrm>
          <a:prstGeom prst="rect">
            <a:avLst/>
          </a:prstGeom>
          <a:no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3"/>
          <p:cNvSpPr/>
          <p:nvPr/>
        </p:nvSpPr>
        <p:spPr>
          <a:xfrm>
            <a:off x="7246245" y="3860238"/>
            <a:ext cx="1583856" cy="1872978"/>
          </a:xfrm>
          <a:prstGeom prst="rect">
            <a:avLst/>
          </a:prstGeom>
          <a:no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581CBB-8489-DF80-E381-437F5658D11B}"/>
              </a:ext>
            </a:extLst>
          </p:cNvPr>
          <p:cNvSpPr>
            <a:spLocks noGrp="1"/>
          </p:cNvSpPr>
          <p:nvPr>
            <p:ph type="title"/>
          </p:nvPr>
        </p:nvSpPr>
        <p:spPr>
          <a:xfrm>
            <a:off x="16521" y="2852612"/>
            <a:ext cx="4038548" cy="1129444"/>
          </a:xfrm>
        </p:spPr>
        <p:txBody>
          <a:bodyPr>
            <a:normAutofit fontScale="90000"/>
          </a:bodyPr>
          <a:lstStyle/>
          <a:p>
            <a:r>
              <a:rPr lang="es-AR" dirty="0"/>
              <a:t>Ejemplos de control centralizado- Llamada retorno</a:t>
            </a:r>
          </a:p>
        </p:txBody>
      </p:sp>
      <p:sp>
        <p:nvSpPr>
          <p:cNvPr id="3" name="Marcador de número de diapositiva 2">
            <a:extLst>
              <a:ext uri="{FF2B5EF4-FFF2-40B4-BE49-F238E27FC236}">
                <a16:creationId xmlns:a16="http://schemas.microsoft.com/office/drawing/2014/main" id="{CD047F30-F413-3E77-6DFC-AEEA10FCB8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30</a:t>
            </a:fld>
            <a:endParaRPr lang="es-AR"/>
          </a:p>
        </p:txBody>
      </p:sp>
      <p:sp>
        <p:nvSpPr>
          <p:cNvPr id="4" name="Marcador de texto 3">
            <a:extLst>
              <a:ext uri="{FF2B5EF4-FFF2-40B4-BE49-F238E27FC236}">
                <a16:creationId xmlns:a16="http://schemas.microsoft.com/office/drawing/2014/main" id="{55D06C85-EF06-82A3-D5F9-59E8F18BC20D}"/>
              </a:ext>
            </a:extLst>
          </p:cNvPr>
          <p:cNvSpPr>
            <a:spLocks noGrp="1"/>
          </p:cNvSpPr>
          <p:nvPr>
            <p:ph type="body" idx="1"/>
          </p:nvPr>
        </p:nvSpPr>
        <p:spPr/>
        <p:txBody>
          <a:bodyPr/>
          <a:lstStyle/>
          <a:p>
            <a:endParaRPr lang="es-AR"/>
          </a:p>
        </p:txBody>
      </p:sp>
      <p:pic>
        <p:nvPicPr>
          <p:cNvPr id="9" name="Imagen 8" descr="Diagrama&#10;&#10;El contenido generado por IA puede ser incorrecto.">
            <a:extLst>
              <a:ext uri="{FF2B5EF4-FFF2-40B4-BE49-F238E27FC236}">
                <a16:creationId xmlns:a16="http://schemas.microsoft.com/office/drawing/2014/main" id="{5A483950-0E7A-366C-19F3-086F4ADF45DA}"/>
              </a:ext>
            </a:extLst>
          </p:cNvPr>
          <p:cNvPicPr>
            <a:picLocks noChangeAspect="1"/>
          </p:cNvPicPr>
          <p:nvPr/>
        </p:nvPicPr>
        <p:blipFill>
          <a:blip r:embed="rId2"/>
          <a:stretch>
            <a:fillRect/>
          </a:stretch>
        </p:blipFill>
        <p:spPr>
          <a:xfrm>
            <a:off x="3685432" y="-52102"/>
            <a:ext cx="7121769" cy="6858000"/>
          </a:xfrm>
          <a:prstGeom prst="rect">
            <a:avLst/>
          </a:prstGeom>
        </p:spPr>
      </p:pic>
    </p:spTree>
    <p:extLst>
      <p:ext uri="{BB962C8B-B14F-4D97-AF65-F5344CB8AC3E}">
        <p14:creationId xmlns:p14="http://schemas.microsoft.com/office/powerpoint/2010/main" val="1446887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3"/>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Modelos de Control</a:t>
            </a:r>
            <a:endParaRPr/>
          </a:p>
        </p:txBody>
      </p:sp>
      <p:sp>
        <p:nvSpPr>
          <p:cNvPr id="363" name="Google Shape;363;p33"/>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31</a:t>
            </a:fld>
            <a:endParaRPr/>
          </a:p>
        </p:txBody>
      </p:sp>
      <p:sp>
        <p:nvSpPr>
          <p:cNvPr id="364" name="Google Shape;364;p33"/>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365" name="Google Shape;365;p33"/>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b="1" i="1"/>
              <a:t>Control </a:t>
            </a:r>
            <a:r>
              <a:rPr lang="es-AR"/>
              <a:t>Centralizado</a:t>
            </a:r>
            <a:endParaRPr/>
          </a:p>
          <a:p>
            <a:pPr marL="347472" lvl="1" indent="-342900" algn="l" rtl="0">
              <a:lnSpc>
                <a:spcPct val="85000"/>
              </a:lnSpc>
              <a:spcBef>
                <a:spcPts val="600"/>
              </a:spcBef>
              <a:spcAft>
                <a:spcPts val="0"/>
              </a:spcAft>
              <a:buClr>
                <a:srgbClr val="262626"/>
              </a:buClr>
              <a:buSzPts val="2400"/>
              <a:buChar char=" "/>
            </a:pPr>
            <a:r>
              <a:rPr lang="es-AR"/>
              <a:t>Modelo de gestor</a:t>
            </a:r>
            <a:endParaRPr/>
          </a:p>
          <a:p>
            <a:pPr marL="347472" lvl="1" indent="-190500" algn="l" rtl="0">
              <a:lnSpc>
                <a:spcPct val="85000"/>
              </a:lnSpc>
              <a:spcBef>
                <a:spcPts val="600"/>
              </a:spcBef>
              <a:spcAft>
                <a:spcPts val="0"/>
              </a:spcAft>
              <a:buClr>
                <a:srgbClr val="262626"/>
              </a:buClr>
              <a:buSzPts val="2400"/>
              <a:buNone/>
            </a:pP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366" name="Google Shape;366;p33"/>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367" name="Google Shape;367;p33"/>
          <p:cNvPicPr preferRelativeResize="0"/>
          <p:nvPr/>
        </p:nvPicPr>
        <p:blipFill rotWithShape="1">
          <a:blip r:embed="rId3">
            <a:alphaModFix/>
          </a:blip>
          <a:srcRect/>
          <a:stretch/>
        </p:blipFill>
        <p:spPr>
          <a:xfrm>
            <a:off x="3844250" y="2770635"/>
            <a:ext cx="5997327" cy="3245961"/>
          </a:xfrm>
          <a:prstGeom prst="rect">
            <a:avLst/>
          </a:prstGeom>
          <a:noFill/>
          <a:ln>
            <a:noFill/>
          </a:ln>
          <a:effectLst>
            <a:outerShdw blurRad="292100" dist="139700" dir="2700000" algn="tl" rotWithShape="0">
              <a:srgbClr val="333333">
                <a:alpha val="63921"/>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2CB41C-B742-7B8D-722F-0D27D1EB75BE}"/>
              </a:ext>
            </a:extLst>
          </p:cNvPr>
          <p:cNvSpPr>
            <a:spLocks noGrp="1"/>
          </p:cNvSpPr>
          <p:nvPr>
            <p:ph type="title"/>
          </p:nvPr>
        </p:nvSpPr>
        <p:spPr>
          <a:xfrm>
            <a:off x="16520" y="2864278"/>
            <a:ext cx="2149985" cy="1129444"/>
          </a:xfrm>
        </p:spPr>
        <p:txBody>
          <a:bodyPr>
            <a:normAutofit fontScale="90000"/>
          </a:bodyPr>
          <a:lstStyle/>
          <a:p>
            <a:r>
              <a:rPr lang="es-AR" dirty="0"/>
              <a:t>Ejemplos de control centralizado – Modelo de gestor</a:t>
            </a:r>
          </a:p>
        </p:txBody>
      </p:sp>
      <p:sp>
        <p:nvSpPr>
          <p:cNvPr id="3" name="Marcador de número de diapositiva 2">
            <a:extLst>
              <a:ext uri="{FF2B5EF4-FFF2-40B4-BE49-F238E27FC236}">
                <a16:creationId xmlns:a16="http://schemas.microsoft.com/office/drawing/2014/main" id="{10C8A72A-BDFB-B698-0F9F-306D12EE46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32</a:t>
            </a:fld>
            <a:endParaRPr lang="es-AR"/>
          </a:p>
        </p:txBody>
      </p:sp>
      <p:sp>
        <p:nvSpPr>
          <p:cNvPr id="4" name="Marcador de texto 3">
            <a:extLst>
              <a:ext uri="{FF2B5EF4-FFF2-40B4-BE49-F238E27FC236}">
                <a16:creationId xmlns:a16="http://schemas.microsoft.com/office/drawing/2014/main" id="{5692BF97-98FF-453A-8D0E-B6A73866B9AB}"/>
              </a:ext>
            </a:extLst>
          </p:cNvPr>
          <p:cNvSpPr>
            <a:spLocks noGrp="1"/>
          </p:cNvSpPr>
          <p:nvPr>
            <p:ph type="body" idx="1"/>
          </p:nvPr>
        </p:nvSpPr>
        <p:spPr/>
        <p:txBody>
          <a:bodyPr/>
          <a:lstStyle/>
          <a:p>
            <a:endParaRPr lang="es-AR"/>
          </a:p>
        </p:txBody>
      </p:sp>
      <p:pic>
        <p:nvPicPr>
          <p:cNvPr id="7" name="Imagen 6" descr="Diagrama&#10;&#10;El contenido generado por IA puede ser incorrecto.">
            <a:extLst>
              <a:ext uri="{FF2B5EF4-FFF2-40B4-BE49-F238E27FC236}">
                <a16:creationId xmlns:a16="http://schemas.microsoft.com/office/drawing/2014/main" id="{62C7EAE9-A80B-0991-8607-50C9003FF4CA}"/>
              </a:ext>
            </a:extLst>
          </p:cNvPr>
          <p:cNvPicPr>
            <a:picLocks noChangeAspect="1"/>
          </p:cNvPicPr>
          <p:nvPr/>
        </p:nvPicPr>
        <p:blipFill>
          <a:blip r:embed="rId2"/>
          <a:stretch>
            <a:fillRect/>
          </a:stretch>
        </p:blipFill>
        <p:spPr>
          <a:xfrm>
            <a:off x="2166506" y="-52102"/>
            <a:ext cx="10008973" cy="6858000"/>
          </a:xfrm>
          <a:prstGeom prst="rect">
            <a:avLst/>
          </a:prstGeom>
        </p:spPr>
      </p:pic>
    </p:spTree>
    <p:extLst>
      <p:ext uri="{BB962C8B-B14F-4D97-AF65-F5344CB8AC3E}">
        <p14:creationId xmlns:p14="http://schemas.microsoft.com/office/powerpoint/2010/main" val="102641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4"/>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Modelos de Control</a:t>
            </a:r>
            <a:endParaRPr/>
          </a:p>
        </p:txBody>
      </p:sp>
      <p:sp>
        <p:nvSpPr>
          <p:cNvPr id="373" name="Google Shape;373;p34"/>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33</a:t>
            </a:fld>
            <a:endParaRPr/>
          </a:p>
        </p:txBody>
      </p:sp>
      <p:sp>
        <p:nvSpPr>
          <p:cNvPr id="374" name="Google Shape;374;p34"/>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375" name="Google Shape;375;p34"/>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a:t>Sistemas Dirigidos Por Eventos</a:t>
            </a:r>
            <a:endParaRPr/>
          </a:p>
          <a:p>
            <a:pPr marL="347472" lvl="1" indent="-342900" algn="l" rtl="0">
              <a:lnSpc>
                <a:spcPct val="85000"/>
              </a:lnSpc>
              <a:spcBef>
                <a:spcPts val="600"/>
              </a:spcBef>
              <a:spcAft>
                <a:spcPts val="0"/>
              </a:spcAft>
              <a:buClr>
                <a:srgbClr val="262626"/>
              </a:buClr>
              <a:buSzPts val="2800"/>
              <a:buFont typeface="Arial"/>
              <a:buChar char="•"/>
            </a:pPr>
            <a:r>
              <a:rPr lang="es-AR" sz="2800"/>
              <a:t>Se rigen por eventos generados externamente al proceso </a:t>
            </a:r>
            <a:endParaRPr/>
          </a:p>
          <a:p>
            <a:pPr marL="347472" lvl="1" indent="-342900" algn="l" rtl="0">
              <a:lnSpc>
                <a:spcPct val="85000"/>
              </a:lnSpc>
              <a:spcBef>
                <a:spcPts val="600"/>
              </a:spcBef>
              <a:spcAft>
                <a:spcPts val="0"/>
              </a:spcAft>
              <a:buClr>
                <a:srgbClr val="262626"/>
              </a:buClr>
              <a:buSzPts val="2800"/>
              <a:buFont typeface="Arial"/>
              <a:buChar char="•"/>
            </a:pPr>
            <a:r>
              <a:rPr lang="es-AR" sz="2800"/>
              <a:t>Eventos</a:t>
            </a:r>
            <a:endParaRPr/>
          </a:p>
          <a:p>
            <a:pPr marL="548640" lvl="2" indent="-548640" algn="l" rtl="0">
              <a:lnSpc>
                <a:spcPct val="85000"/>
              </a:lnSpc>
              <a:spcBef>
                <a:spcPts val="600"/>
              </a:spcBef>
              <a:spcAft>
                <a:spcPts val="0"/>
              </a:spcAft>
              <a:buClr>
                <a:srgbClr val="262626"/>
              </a:buClr>
              <a:buSzPts val="2400"/>
              <a:buChar char=" "/>
            </a:pPr>
            <a:r>
              <a:rPr lang="es-AR" sz="2400"/>
              <a:t>Señal binaria</a:t>
            </a:r>
            <a:endParaRPr/>
          </a:p>
          <a:p>
            <a:pPr marL="548640" lvl="2" indent="-548640" algn="l" rtl="0">
              <a:lnSpc>
                <a:spcPct val="85000"/>
              </a:lnSpc>
              <a:spcBef>
                <a:spcPts val="600"/>
              </a:spcBef>
              <a:spcAft>
                <a:spcPts val="0"/>
              </a:spcAft>
              <a:buClr>
                <a:srgbClr val="262626"/>
              </a:buClr>
              <a:buSzPts val="2400"/>
              <a:buChar char=" "/>
            </a:pPr>
            <a:r>
              <a:rPr lang="es-AR" sz="2400"/>
              <a:t>Un valor dentro de un rango</a:t>
            </a:r>
            <a:endParaRPr/>
          </a:p>
          <a:p>
            <a:pPr marL="548640" lvl="2" indent="-548640" algn="l" rtl="0">
              <a:lnSpc>
                <a:spcPct val="85000"/>
              </a:lnSpc>
              <a:spcBef>
                <a:spcPts val="600"/>
              </a:spcBef>
              <a:spcAft>
                <a:spcPts val="0"/>
              </a:spcAft>
              <a:buClr>
                <a:srgbClr val="262626"/>
              </a:buClr>
              <a:buSzPts val="2400"/>
              <a:buChar char=" "/>
            </a:pPr>
            <a:r>
              <a:rPr lang="es-AR" sz="2400"/>
              <a:t>Una entrada de un comando </a:t>
            </a:r>
            <a:endParaRPr/>
          </a:p>
          <a:p>
            <a:pPr marL="548640" lvl="2" indent="-548640" algn="l" rtl="0">
              <a:lnSpc>
                <a:spcPct val="85000"/>
              </a:lnSpc>
              <a:spcBef>
                <a:spcPts val="600"/>
              </a:spcBef>
              <a:spcAft>
                <a:spcPts val="0"/>
              </a:spcAft>
              <a:buClr>
                <a:srgbClr val="262626"/>
              </a:buClr>
              <a:buSzPts val="2400"/>
              <a:buChar char=" "/>
            </a:pPr>
            <a:r>
              <a:rPr lang="es-AR" sz="2400"/>
              <a:t>Una selección del menú</a:t>
            </a:r>
            <a:endParaRPr/>
          </a:p>
          <a:p>
            <a:pPr marL="347472" lvl="1" indent="-342900" algn="l" rtl="0">
              <a:lnSpc>
                <a:spcPct val="85000"/>
              </a:lnSpc>
              <a:spcBef>
                <a:spcPts val="600"/>
              </a:spcBef>
              <a:spcAft>
                <a:spcPts val="0"/>
              </a:spcAft>
              <a:buClr>
                <a:srgbClr val="262626"/>
              </a:buClr>
              <a:buSzPts val="2800"/>
              <a:buFont typeface="Arial"/>
              <a:buChar char="•"/>
            </a:pPr>
            <a:r>
              <a:rPr lang="es-AR" sz="2800"/>
              <a:t>Modelos de sistemas dirigidos por eventos</a:t>
            </a:r>
            <a:endParaRPr/>
          </a:p>
          <a:p>
            <a:pPr marL="548640" lvl="2" indent="-548640" algn="l" rtl="0">
              <a:lnSpc>
                <a:spcPct val="85000"/>
              </a:lnSpc>
              <a:spcBef>
                <a:spcPts val="600"/>
              </a:spcBef>
              <a:spcAft>
                <a:spcPts val="0"/>
              </a:spcAft>
              <a:buClr>
                <a:srgbClr val="262626"/>
              </a:buClr>
              <a:buSzPts val="2400"/>
              <a:buChar char=" "/>
            </a:pPr>
            <a:r>
              <a:rPr lang="es-AR" sz="2400"/>
              <a:t>Modelos de transmisión (Broadcast)</a:t>
            </a:r>
            <a:endParaRPr/>
          </a:p>
          <a:p>
            <a:pPr marL="548640" lvl="2" indent="-548640" algn="l" rtl="0">
              <a:lnSpc>
                <a:spcPct val="85000"/>
              </a:lnSpc>
              <a:spcBef>
                <a:spcPts val="600"/>
              </a:spcBef>
              <a:spcAft>
                <a:spcPts val="0"/>
              </a:spcAft>
              <a:buClr>
                <a:srgbClr val="262626"/>
              </a:buClr>
              <a:buSzPts val="2400"/>
              <a:buChar char=" "/>
            </a:pPr>
            <a:r>
              <a:rPr lang="es-AR" sz="2400"/>
              <a:t>Modelo dirigido por interrupciones</a:t>
            </a:r>
            <a:endParaRPr/>
          </a:p>
          <a:p>
            <a:pPr marL="91440" lvl="0" indent="0" algn="l" rtl="0">
              <a:lnSpc>
                <a:spcPct val="85000"/>
              </a:lnSpc>
              <a:spcBef>
                <a:spcPts val="1300"/>
              </a:spcBef>
              <a:spcAft>
                <a:spcPts val="0"/>
              </a:spcAft>
              <a:buClr>
                <a:srgbClr val="C00000"/>
              </a:buClr>
              <a:buSzPts val="2800"/>
              <a:buFont typeface="Arial"/>
              <a:buNone/>
            </a:pPr>
            <a:endParaRPr sz="2800"/>
          </a:p>
        </p:txBody>
      </p:sp>
      <p:sp>
        <p:nvSpPr>
          <p:cNvPr id="376" name="Google Shape;376;p34"/>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5"/>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Modelos de Control</a:t>
            </a:r>
            <a:endParaRPr/>
          </a:p>
        </p:txBody>
      </p:sp>
      <p:sp>
        <p:nvSpPr>
          <p:cNvPr id="383" name="Google Shape;383;p35"/>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34</a:t>
            </a:fld>
            <a:endParaRPr/>
          </a:p>
        </p:txBody>
      </p:sp>
      <p:sp>
        <p:nvSpPr>
          <p:cNvPr id="384" name="Google Shape;384;p35"/>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385" name="Google Shape;385;p35"/>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dirty="0"/>
              <a:t>Sistema </a:t>
            </a:r>
            <a:r>
              <a:rPr lang="es-AR" sz="2800" b="1" i="1" dirty="0"/>
              <a:t>Dirigido</a:t>
            </a:r>
            <a:r>
              <a:rPr lang="es-AR" sz="2800" dirty="0"/>
              <a:t> Por Eventos</a:t>
            </a:r>
            <a:endParaRPr dirty="0"/>
          </a:p>
          <a:p>
            <a:pPr marL="347472" lvl="1" indent="-342900" algn="l" rtl="0">
              <a:lnSpc>
                <a:spcPct val="85000"/>
              </a:lnSpc>
              <a:spcBef>
                <a:spcPts val="600"/>
              </a:spcBef>
              <a:spcAft>
                <a:spcPts val="0"/>
              </a:spcAft>
              <a:buClr>
                <a:srgbClr val="262626"/>
              </a:buClr>
              <a:buSzPts val="2800"/>
              <a:buChar char=" "/>
            </a:pPr>
            <a:r>
              <a:rPr lang="es-AR" sz="2800" dirty="0"/>
              <a:t>Modelos de transmisión (Broadcast)</a:t>
            </a:r>
            <a:endParaRPr dirty="0"/>
          </a:p>
          <a:p>
            <a:pPr marL="548640" lvl="2" indent="-548640" algn="l" rtl="0">
              <a:lnSpc>
                <a:spcPct val="85000"/>
              </a:lnSpc>
              <a:spcBef>
                <a:spcPts val="600"/>
              </a:spcBef>
              <a:spcAft>
                <a:spcPts val="0"/>
              </a:spcAft>
              <a:buClr>
                <a:srgbClr val="262626"/>
              </a:buClr>
              <a:buSzPts val="2400"/>
              <a:buChar char=" "/>
            </a:pPr>
            <a:r>
              <a:rPr lang="es-AR" sz="2400" dirty="0"/>
              <a:t>Un evento se trasmite a todos los subsistemas, cualquier subsistema programado para manejar ese evento lo atenderá</a:t>
            </a:r>
            <a:endParaRPr dirty="0"/>
          </a:p>
        </p:txBody>
      </p:sp>
      <p:sp>
        <p:nvSpPr>
          <p:cNvPr id="386" name="Google Shape;386;p35"/>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387" name="Google Shape;387;p35"/>
          <p:cNvPicPr preferRelativeResize="0"/>
          <p:nvPr/>
        </p:nvPicPr>
        <p:blipFill rotWithShape="1">
          <a:blip r:embed="rId3">
            <a:alphaModFix/>
          </a:blip>
          <a:srcRect/>
          <a:stretch/>
        </p:blipFill>
        <p:spPr>
          <a:xfrm>
            <a:off x="3518452" y="3661031"/>
            <a:ext cx="6572250" cy="2230438"/>
          </a:xfrm>
          <a:prstGeom prst="rect">
            <a:avLst/>
          </a:prstGeom>
          <a:noFill/>
          <a:ln>
            <a:noFill/>
          </a:ln>
          <a:effectLst>
            <a:outerShdw blurRad="292100" dist="139700" dir="2700000" algn="tl" rotWithShape="0">
              <a:srgbClr val="333333">
                <a:alpha val="63921"/>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59F4A1-8A5F-B415-90A8-3AA7719E814B}"/>
              </a:ext>
            </a:extLst>
          </p:cNvPr>
          <p:cNvSpPr>
            <a:spLocks noGrp="1"/>
          </p:cNvSpPr>
          <p:nvPr>
            <p:ph type="title"/>
          </p:nvPr>
        </p:nvSpPr>
        <p:spPr>
          <a:xfrm>
            <a:off x="398541" y="2342605"/>
            <a:ext cx="2359649" cy="1129444"/>
          </a:xfrm>
        </p:spPr>
        <p:txBody>
          <a:bodyPr>
            <a:normAutofit fontScale="90000"/>
          </a:bodyPr>
          <a:lstStyle/>
          <a:p>
            <a:r>
              <a:rPr lang="es-AR" dirty="0"/>
              <a:t>Ejemplo de modelo de control por eventos basado en broadcast</a:t>
            </a:r>
          </a:p>
        </p:txBody>
      </p:sp>
      <p:sp>
        <p:nvSpPr>
          <p:cNvPr id="3" name="Marcador de número de diapositiva 2">
            <a:extLst>
              <a:ext uri="{FF2B5EF4-FFF2-40B4-BE49-F238E27FC236}">
                <a16:creationId xmlns:a16="http://schemas.microsoft.com/office/drawing/2014/main" id="{0B982221-139F-F5E0-0A30-01C205BE7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35</a:t>
            </a:fld>
            <a:endParaRPr lang="es-AR"/>
          </a:p>
        </p:txBody>
      </p:sp>
      <p:sp>
        <p:nvSpPr>
          <p:cNvPr id="4" name="Marcador de texto 3">
            <a:extLst>
              <a:ext uri="{FF2B5EF4-FFF2-40B4-BE49-F238E27FC236}">
                <a16:creationId xmlns:a16="http://schemas.microsoft.com/office/drawing/2014/main" id="{0CE8F86F-11CE-3B02-15CD-DBAEAC764998}"/>
              </a:ext>
            </a:extLst>
          </p:cNvPr>
          <p:cNvSpPr>
            <a:spLocks noGrp="1"/>
          </p:cNvSpPr>
          <p:nvPr>
            <p:ph type="body" idx="1"/>
          </p:nvPr>
        </p:nvSpPr>
        <p:spPr/>
        <p:txBody>
          <a:bodyPr/>
          <a:lstStyle/>
          <a:p>
            <a:endParaRPr lang="es-AR"/>
          </a:p>
        </p:txBody>
      </p:sp>
      <p:pic>
        <p:nvPicPr>
          <p:cNvPr id="7" name="Imagen 6" descr="Gráfico, Gráfico de embudo&#10;&#10;El contenido generado por IA puede ser incorrecto.">
            <a:extLst>
              <a:ext uri="{FF2B5EF4-FFF2-40B4-BE49-F238E27FC236}">
                <a16:creationId xmlns:a16="http://schemas.microsoft.com/office/drawing/2014/main" id="{3014AA5D-90AC-1CAC-AF81-F3F0D0E8EAAB}"/>
              </a:ext>
            </a:extLst>
          </p:cNvPr>
          <p:cNvPicPr>
            <a:picLocks noChangeAspect="1"/>
          </p:cNvPicPr>
          <p:nvPr/>
        </p:nvPicPr>
        <p:blipFill>
          <a:blip r:embed="rId2"/>
          <a:stretch>
            <a:fillRect/>
          </a:stretch>
        </p:blipFill>
        <p:spPr>
          <a:xfrm>
            <a:off x="3398111" y="43049"/>
            <a:ext cx="8603673" cy="6858000"/>
          </a:xfrm>
          <a:prstGeom prst="rect">
            <a:avLst/>
          </a:prstGeom>
        </p:spPr>
      </p:pic>
    </p:spTree>
    <p:extLst>
      <p:ext uri="{BB962C8B-B14F-4D97-AF65-F5344CB8AC3E}">
        <p14:creationId xmlns:p14="http://schemas.microsoft.com/office/powerpoint/2010/main" val="3603429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6"/>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Modelos de Control</a:t>
            </a:r>
            <a:endParaRPr/>
          </a:p>
        </p:txBody>
      </p:sp>
      <p:sp>
        <p:nvSpPr>
          <p:cNvPr id="393" name="Google Shape;393;p36"/>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36</a:t>
            </a:fld>
            <a:endParaRPr/>
          </a:p>
        </p:txBody>
      </p:sp>
      <p:sp>
        <p:nvSpPr>
          <p:cNvPr id="394" name="Google Shape;394;p36"/>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395" name="Google Shape;395;p36"/>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dirty="0"/>
              <a:t>Sistema </a:t>
            </a:r>
            <a:r>
              <a:rPr lang="es-AR" sz="2800" b="1" i="1" dirty="0"/>
              <a:t>Dirigido</a:t>
            </a:r>
            <a:r>
              <a:rPr lang="es-AR" sz="2800" dirty="0"/>
              <a:t> Por Eventos</a:t>
            </a:r>
            <a:endParaRPr dirty="0"/>
          </a:p>
          <a:p>
            <a:pPr marL="347472" lvl="1" indent="-342900" algn="l" rtl="0">
              <a:lnSpc>
                <a:spcPct val="85000"/>
              </a:lnSpc>
              <a:spcBef>
                <a:spcPts val="600"/>
              </a:spcBef>
              <a:spcAft>
                <a:spcPts val="0"/>
              </a:spcAft>
              <a:buClr>
                <a:srgbClr val="262626"/>
              </a:buClr>
              <a:buSzPts val="2800"/>
              <a:buChar char=" "/>
            </a:pPr>
            <a:r>
              <a:rPr lang="es-AR" sz="2800" dirty="0"/>
              <a:t>Modelo </a:t>
            </a:r>
            <a:r>
              <a:rPr lang="es-AR" sz="2800" b="1" i="1" dirty="0"/>
              <a:t>Dirigido</a:t>
            </a:r>
            <a:r>
              <a:rPr lang="es-AR" sz="2800" dirty="0"/>
              <a:t> por interrupciones</a:t>
            </a:r>
            <a:endParaRPr dirty="0"/>
          </a:p>
          <a:p>
            <a:pPr marL="548640" lvl="2" indent="-548640" algn="l" rtl="0">
              <a:lnSpc>
                <a:spcPct val="85000"/>
              </a:lnSpc>
              <a:spcBef>
                <a:spcPts val="600"/>
              </a:spcBef>
              <a:spcAft>
                <a:spcPts val="0"/>
              </a:spcAft>
              <a:buClr>
                <a:srgbClr val="262626"/>
              </a:buClr>
              <a:buSzPts val="2400"/>
              <a:buChar char=" "/>
            </a:pPr>
            <a:r>
              <a:rPr lang="es-AR" sz="2400" dirty="0"/>
              <a:t>Se utilizan en sistemas de tiempo real donde las interrupciones externas son detectadas por un manejador de interrupciones y se envía a algún componente para su procesamiento</a:t>
            </a:r>
            <a:endParaRPr dirty="0"/>
          </a:p>
          <a:p>
            <a:pPr marL="347472" lvl="1" indent="-165100" algn="l" rtl="0">
              <a:lnSpc>
                <a:spcPct val="85000"/>
              </a:lnSpc>
              <a:spcBef>
                <a:spcPts val="600"/>
              </a:spcBef>
              <a:spcAft>
                <a:spcPts val="0"/>
              </a:spcAft>
              <a:buClr>
                <a:srgbClr val="262626"/>
              </a:buClr>
              <a:buSzPts val="2800"/>
              <a:buNone/>
            </a:pPr>
            <a:endParaRPr sz="2800" dirty="0"/>
          </a:p>
          <a:p>
            <a:pPr marL="91440" lvl="0" indent="0" algn="l" rtl="0">
              <a:lnSpc>
                <a:spcPct val="85000"/>
              </a:lnSpc>
              <a:spcBef>
                <a:spcPts val="1300"/>
              </a:spcBef>
              <a:spcAft>
                <a:spcPts val="0"/>
              </a:spcAft>
              <a:buClr>
                <a:srgbClr val="C00000"/>
              </a:buClr>
              <a:buSzPts val="2800"/>
              <a:buFont typeface="Arial"/>
              <a:buNone/>
            </a:pPr>
            <a:endParaRPr sz="2800" dirty="0"/>
          </a:p>
        </p:txBody>
      </p:sp>
      <p:sp>
        <p:nvSpPr>
          <p:cNvPr id="396" name="Google Shape;396;p36"/>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397" name="Google Shape;397;p36"/>
          <p:cNvPicPr preferRelativeResize="0"/>
          <p:nvPr/>
        </p:nvPicPr>
        <p:blipFill rotWithShape="1">
          <a:blip r:embed="rId3">
            <a:alphaModFix/>
          </a:blip>
          <a:srcRect/>
          <a:stretch/>
        </p:blipFill>
        <p:spPr>
          <a:xfrm>
            <a:off x="6081968" y="3681974"/>
            <a:ext cx="3967485" cy="2241277"/>
          </a:xfrm>
          <a:prstGeom prst="rect">
            <a:avLst/>
          </a:prstGeom>
          <a:noFill/>
          <a:ln>
            <a:noFill/>
          </a:ln>
          <a:effectLst>
            <a:outerShdw blurRad="292100" dist="139700" dir="2700000" algn="tl" rotWithShape="0">
              <a:srgbClr val="333333">
                <a:alpha val="63921"/>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ED987-C82B-66BB-13A8-8EEBDEFF815B}"/>
              </a:ext>
            </a:extLst>
          </p:cNvPr>
          <p:cNvSpPr>
            <a:spLocks noGrp="1"/>
          </p:cNvSpPr>
          <p:nvPr>
            <p:ph type="title"/>
          </p:nvPr>
        </p:nvSpPr>
        <p:spPr>
          <a:xfrm>
            <a:off x="16521" y="2864278"/>
            <a:ext cx="2353455" cy="1129444"/>
          </a:xfrm>
        </p:spPr>
        <p:txBody>
          <a:bodyPr>
            <a:normAutofit fontScale="90000"/>
          </a:bodyPr>
          <a:lstStyle/>
          <a:p>
            <a:pPr algn="ctr"/>
            <a:r>
              <a:rPr lang="es-AR" dirty="0"/>
              <a:t>Ejemplos de modelos de control dirigido por interrupciones</a:t>
            </a:r>
          </a:p>
        </p:txBody>
      </p:sp>
      <p:sp>
        <p:nvSpPr>
          <p:cNvPr id="3" name="Marcador de número de diapositiva 2">
            <a:extLst>
              <a:ext uri="{FF2B5EF4-FFF2-40B4-BE49-F238E27FC236}">
                <a16:creationId xmlns:a16="http://schemas.microsoft.com/office/drawing/2014/main" id="{30BAE54C-9E15-86A9-EB1A-ECAD4FEC1D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37</a:t>
            </a:fld>
            <a:endParaRPr lang="es-AR"/>
          </a:p>
        </p:txBody>
      </p:sp>
      <p:sp>
        <p:nvSpPr>
          <p:cNvPr id="4" name="Marcador de texto 3">
            <a:extLst>
              <a:ext uri="{FF2B5EF4-FFF2-40B4-BE49-F238E27FC236}">
                <a16:creationId xmlns:a16="http://schemas.microsoft.com/office/drawing/2014/main" id="{FE0DA432-3A0F-FD4A-559C-EE00BE31DABE}"/>
              </a:ext>
            </a:extLst>
          </p:cNvPr>
          <p:cNvSpPr>
            <a:spLocks noGrp="1"/>
          </p:cNvSpPr>
          <p:nvPr>
            <p:ph type="body" idx="1"/>
          </p:nvPr>
        </p:nvSpPr>
        <p:spPr/>
        <p:txBody>
          <a:bodyPr/>
          <a:lstStyle/>
          <a:p>
            <a:endParaRPr lang="es-AR"/>
          </a:p>
        </p:txBody>
      </p:sp>
      <p:pic>
        <p:nvPicPr>
          <p:cNvPr id="7" name="Imagen 6" descr="Una captura de pantalla de un celular con letras&#10;&#10;El contenido generado por IA puede ser incorrecto.">
            <a:extLst>
              <a:ext uri="{FF2B5EF4-FFF2-40B4-BE49-F238E27FC236}">
                <a16:creationId xmlns:a16="http://schemas.microsoft.com/office/drawing/2014/main" id="{2B0CCC4A-0FD2-BB4F-D38E-2E8769707CAB}"/>
              </a:ext>
            </a:extLst>
          </p:cNvPr>
          <p:cNvPicPr>
            <a:picLocks noChangeAspect="1"/>
          </p:cNvPicPr>
          <p:nvPr/>
        </p:nvPicPr>
        <p:blipFill>
          <a:blip r:embed="rId2"/>
          <a:stretch>
            <a:fillRect/>
          </a:stretch>
        </p:blipFill>
        <p:spPr>
          <a:xfrm>
            <a:off x="2251540" y="0"/>
            <a:ext cx="9940460" cy="6093502"/>
          </a:xfrm>
          <a:prstGeom prst="rect">
            <a:avLst/>
          </a:prstGeom>
        </p:spPr>
      </p:pic>
    </p:spTree>
    <p:extLst>
      <p:ext uri="{BB962C8B-B14F-4D97-AF65-F5344CB8AC3E}">
        <p14:creationId xmlns:p14="http://schemas.microsoft.com/office/powerpoint/2010/main" val="2531039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8"/>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Diseño Arquitectónico</a:t>
            </a:r>
            <a:br>
              <a:rPr lang="es-AR"/>
            </a:br>
            <a:endParaRPr/>
          </a:p>
        </p:txBody>
      </p:sp>
      <p:sp>
        <p:nvSpPr>
          <p:cNvPr id="414" name="Google Shape;414;p38"/>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38</a:t>
            </a:fld>
            <a:endParaRPr/>
          </a:p>
        </p:txBody>
      </p:sp>
      <p:sp>
        <p:nvSpPr>
          <p:cNvPr id="415" name="Google Shape;415;p38"/>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416" name="Google Shape;416;p38"/>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514350" lvl="0" indent="-514350" algn="l" rtl="0">
              <a:lnSpc>
                <a:spcPct val="85000"/>
              </a:lnSpc>
              <a:spcBef>
                <a:spcPts val="0"/>
              </a:spcBef>
              <a:spcAft>
                <a:spcPts val="0"/>
              </a:spcAft>
              <a:buSzPts val="3200"/>
              <a:buFont typeface="Calibri"/>
              <a:buAutoNum type="arabicPeriod"/>
            </a:pPr>
            <a:r>
              <a:rPr lang="es-AR" sz="3200">
                <a:solidFill>
                  <a:srgbClr val="7F7F7F"/>
                </a:solidFill>
              </a:rPr>
              <a:t>Organización del sistema</a:t>
            </a:r>
            <a:endParaRPr/>
          </a:p>
          <a:p>
            <a:pPr marL="514350" lvl="0" indent="-514350" algn="l" rtl="0">
              <a:lnSpc>
                <a:spcPct val="85000"/>
              </a:lnSpc>
              <a:spcBef>
                <a:spcPts val="1300"/>
              </a:spcBef>
              <a:spcAft>
                <a:spcPts val="0"/>
              </a:spcAft>
              <a:buSzPts val="3200"/>
              <a:buFont typeface="Calibri"/>
              <a:buAutoNum type="arabicPeriod"/>
            </a:pPr>
            <a:r>
              <a:rPr lang="es-AR" sz="3200">
                <a:solidFill>
                  <a:srgbClr val="7F7F7F"/>
                </a:solidFill>
              </a:rPr>
              <a:t>Descomposición modular</a:t>
            </a:r>
            <a:endParaRPr/>
          </a:p>
          <a:p>
            <a:pPr marL="514350" lvl="0" indent="-514350" algn="l" rtl="0">
              <a:lnSpc>
                <a:spcPct val="85000"/>
              </a:lnSpc>
              <a:spcBef>
                <a:spcPts val="1300"/>
              </a:spcBef>
              <a:spcAft>
                <a:spcPts val="0"/>
              </a:spcAft>
              <a:buSzPts val="3200"/>
              <a:buFont typeface="Calibri"/>
              <a:buAutoNum type="arabicPeriod"/>
            </a:pPr>
            <a:r>
              <a:rPr lang="es-AR" sz="3200">
                <a:solidFill>
                  <a:srgbClr val="7F7F7F"/>
                </a:solidFill>
              </a:rPr>
              <a:t>Modelos de control</a:t>
            </a:r>
            <a:endParaRPr/>
          </a:p>
          <a:p>
            <a:pPr marL="514350" lvl="0" indent="-514350" algn="l" rtl="0">
              <a:lnSpc>
                <a:spcPct val="85000"/>
              </a:lnSpc>
              <a:spcBef>
                <a:spcPts val="1300"/>
              </a:spcBef>
              <a:spcAft>
                <a:spcPts val="0"/>
              </a:spcAft>
              <a:buSzPts val="3200"/>
              <a:buFont typeface="Calibri"/>
              <a:buAutoNum type="arabicPeriod"/>
            </a:pPr>
            <a:r>
              <a:rPr lang="es-AR" sz="3200">
                <a:solidFill>
                  <a:schemeClr val="dk2"/>
                </a:solidFill>
              </a:rPr>
              <a:t>Arquitectura de los Sistemas Distribuidos</a:t>
            </a:r>
            <a:endParaRPr>
              <a:solidFill>
                <a:schemeClr val="dk2"/>
              </a:solidFill>
            </a:endParaRPr>
          </a:p>
        </p:txBody>
      </p:sp>
      <p:sp>
        <p:nvSpPr>
          <p:cNvPr id="417" name="Google Shape;417;p38"/>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0"/>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423" name="Google Shape;423;p40"/>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39</a:t>
            </a:fld>
            <a:endParaRPr/>
          </a:p>
        </p:txBody>
      </p:sp>
      <p:sp>
        <p:nvSpPr>
          <p:cNvPr id="424" name="Google Shape;424;p40"/>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p:txBody>
      </p:sp>
      <p:sp>
        <p:nvSpPr>
          <p:cNvPr id="425" name="Google Shape;425;p40"/>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a:t>Un sistema distribuido es un sistema en el que el procesamiento de información se distribuye sobre varias computadoras.</a:t>
            </a:r>
            <a:endParaRPr/>
          </a:p>
          <a:p>
            <a:pPr marL="91440" lvl="0" indent="0" algn="l" rtl="0">
              <a:lnSpc>
                <a:spcPct val="85000"/>
              </a:lnSpc>
              <a:spcBef>
                <a:spcPts val="0"/>
              </a:spcBef>
              <a:spcAft>
                <a:spcPts val="0"/>
              </a:spcAft>
              <a:buClr>
                <a:srgbClr val="C00000"/>
              </a:buClr>
              <a:buSzPts val="2400"/>
              <a:buFont typeface="Arial"/>
              <a:buNone/>
            </a:pPr>
            <a:endParaRPr/>
          </a:p>
          <a:p>
            <a:pPr marL="91440" lvl="0" indent="0" algn="l" rtl="0">
              <a:lnSpc>
                <a:spcPct val="85000"/>
              </a:lnSpc>
              <a:spcBef>
                <a:spcPts val="0"/>
              </a:spcBef>
              <a:spcAft>
                <a:spcPts val="0"/>
              </a:spcAft>
              <a:buClr>
                <a:srgbClr val="C00000"/>
              </a:buClr>
              <a:buSzPts val="2400"/>
              <a:buFont typeface="Arial"/>
              <a:buNone/>
            </a:pPr>
            <a:endParaRPr/>
          </a:p>
          <a:p>
            <a:pPr marL="91440" lvl="0" indent="-152400" algn="l" rtl="0">
              <a:lnSpc>
                <a:spcPct val="85000"/>
              </a:lnSpc>
              <a:spcBef>
                <a:spcPts val="1300"/>
              </a:spcBef>
              <a:spcAft>
                <a:spcPts val="0"/>
              </a:spcAft>
              <a:buClr>
                <a:srgbClr val="C00000"/>
              </a:buClr>
              <a:buSzPts val="2400"/>
              <a:buFont typeface="Arial"/>
              <a:buChar char="»"/>
            </a:pPr>
            <a:r>
              <a:rPr lang="es-AR"/>
              <a:t>Tipos genéricos de sistemas distribuidos</a:t>
            </a:r>
            <a:endParaRPr/>
          </a:p>
          <a:p>
            <a:pPr marL="347472" lvl="1" indent="-342900" algn="l" rtl="0">
              <a:lnSpc>
                <a:spcPct val="85000"/>
              </a:lnSpc>
              <a:spcBef>
                <a:spcPts val="600"/>
              </a:spcBef>
              <a:spcAft>
                <a:spcPts val="0"/>
              </a:spcAft>
              <a:buClr>
                <a:srgbClr val="262626"/>
              </a:buClr>
              <a:buSzPts val="2400"/>
              <a:buChar char=" "/>
            </a:pPr>
            <a:r>
              <a:rPr lang="es-AR"/>
              <a:t>Cliente-Servidor</a:t>
            </a:r>
            <a:endParaRPr/>
          </a:p>
          <a:p>
            <a:pPr marL="347472" lvl="1" indent="-342900" algn="l" rtl="0">
              <a:lnSpc>
                <a:spcPct val="85000"/>
              </a:lnSpc>
              <a:spcBef>
                <a:spcPts val="600"/>
              </a:spcBef>
              <a:spcAft>
                <a:spcPts val="0"/>
              </a:spcAft>
              <a:buClr>
                <a:srgbClr val="262626"/>
              </a:buClr>
              <a:buSzPts val="2400"/>
              <a:buChar char=" "/>
            </a:pPr>
            <a:r>
              <a:rPr lang="es-AR"/>
              <a:t>Componentes distribuidos</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426" name="Google Shape;426;p40"/>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4"/>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Diseño Arquitectónico</a:t>
            </a:r>
            <a:endParaRPr/>
          </a:p>
        </p:txBody>
      </p:sp>
      <p:sp>
        <p:nvSpPr>
          <p:cNvPr id="145" name="Google Shape;145;p4"/>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4</a:t>
            </a:fld>
            <a:endParaRPr/>
          </a:p>
        </p:txBody>
      </p:sp>
      <p:sp>
        <p:nvSpPr>
          <p:cNvPr id="146" name="Google Shape;146;p4"/>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147" name="Google Shape;147;p4"/>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dirty="0"/>
              <a:t>La arquitectura afecta directamente a los requerimientos no funcionales más CRÍTICOS:</a:t>
            </a:r>
          </a:p>
          <a:p>
            <a:pPr marL="91440" lvl="0" indent="-177800" algn="l" rtl="0">
              <a:lnSpc>
                <a:spcPct val="85000"/>
              </a:lnSpc>
              <a:spcBef>
                <a:spcPts val="0"/>
              </a:spcBef>
              <a:spcAft>
                <a:spcPts val="0"/>
              </a:spcAft>
              <a:buClr>
                <a:srgbClr val="C00000"/>
              </a:buClr>
              <a:buSzPts val="2800"/>
              <a:buFont typeface="Arial"/>
              <a:buChar char="»"/>
            </a:pPr>
            <a:endParaRPr dirty="0"/>
          </a:p>
          <a:p>
            <a:pPr marL="342900" lvl="2" indent="-342900">
              <a:spcBef>
                <a:spcPts val="600"/>
              </a:spcBef>
              <a:buSzPts val="2400"/>
              <a:buFont typeface="Wingdings" panose="05000000000000000000" pitchFamily="2" charset="2"/>
              <a:buChar char="v"/>
            </a:pPr>
            <a:r>
              <a:rPr lang="es-AR" sz="2400" dirty="0"/>
              <a:t>Rendimiento</a:t>
            </a:r>
          </a:p>
          <a:p>
            <a:pPr marL="342900" lvl="2" indent="-342900">
              <a:spcBef>
                <a:spcPts val="600"/>
              </a:spcBef>
              <a:buSzPts val="2400"/>
              <a:buFont typeface="Wingdings" panose="05000000000000000000" pitchFamily="2" charset="2"/>
              <a:buChar char="v"/>
            </a:pPr>
            <a:r>
              <a:rPr lang="es-AR" sz="2400" dirty="0"/>
              <a:t>Protección</a:t>
            </a:r>
          </a:p>
          <a:p>
            <a:pPr marL="342900" lvl="2" indent="-342900">
              <a:spcBef>
                <a:spcPts val="600"/>
              </a:spcBef>
              <a:buSzPts val="2400"/>
              <a:buFont typeface="Wingdings" panose="05000000000000000000" pitchFamily="2" charset="2"/>
              <a:buChar char="v"/>
            </a:pPr>
            <a:r>
              <a:rPr lang="es-AR" sz="2400" dirty="0"/>
              <a:t>Seguridad</a:t>
            </a:r>
          </a:p>
          <a:p>
            <a:pPr marL="342900" lvl="2" indent="-342900">
              <a:spcBef>
                <a:spcPts val="600"/>
              </a:spcBef>
              <a:buSzPts val="2400"/>
              <a:buFont typeface="Wingdings" panose="05000000000000000000" pitchFamily="2" charset="2"/>
              <a:buChar char="v"/>
            </a:pPr>
            <a:r>
              <a:rPr lang="es-AR" sz="2400" dirty="0"/>
              <a:t>Disponibilidad</a:t>
            </a:r>
          </a:p>
          <a:p>
            <a:pPr marL="342900" lvl="2" indent="-342900">
              <a:spcBef>
                <a:spcPts val="600"/>
              </a:spcBef>
              <a:buSzPts val="2400"/>
              <a:buFont typeface="Wingdings" panose="05000000000000000000" pitchFamily="2" charset="2"/>
              <a:buChar char="v"/>
            </a:pPr>
            <a:r>
              <a:rPr lang="es-AR" sz="2400" dirty="0"/>
              <a:t>Mantenibilidad</a:t>
            </a:r>
            <a:endParaRPr dirty="0"/>
          </a:p>
          <a:p>
            <a:pPr marL="91440" lvl="0" indent="0" algn="l" rtl="0">
              <a:lnSpc>
                <a:spcPct val="85000"/>
              </a:lnSpc>
              <a:spcBef>
                <a:spcPts val="1300"/>
              </a:spcBef>
              <a:spcAft>
                <a:spcPts val="0"/>
              </a:spcAft>
              <a:buClr>
                <a:srgbClr val="C00000"/>
              </a:buClr>
              <a:buSzPts val="2400"/>
              <a:buFont typeface="Arial"/>
              <a:buNone/>
            </a:pPr>
            <a:endParaRPr dirty="0"/>
          </a:p>
        </p:txBody>
      </p:sp>
      <p:sp>
        <p:nvSpPr>
          <p:cNvPr id="148" name="Google Shape;148;p4"/>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1"/>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432" name="Google Shape;432;p41"/>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40</a:t>
            </a:fld>
            <a:endParaRPr/>
          </a:p>
        </p:txBody>
      </p:sp>
      <p:sp>
        <p:nvSpPr>
          <p:cNvPr id="433" name="Google Shape;433;p41"/>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p:txBody>
      </p:sp>
      <p:sp>
        <p:nvSpPr>
          <p:cNvPr id="434" name="Google Shape;434;p41"/>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Autofit/>
          </a:bodyPr>
          <a:lstStyle/>
          <a:p>
            <a:pPr marL="91440" lvl="0" indent="-127000" algn="l" rtl="0">
              <a:lnSpc>
                <a:spcPct val="85000"/>
              </a:lnSpc>
              <a:spcBef>
                <a:spcPts val="0"/>
              </a:spcBef>
              <a:spcAft>
                <a:spcPts val="0"/>
              </a:spcAft>
              <a:buClr>
                <a:srgbClr val="C00000"/>
              </a:buClr>
              <a:buSzPts val="2000"/>
              <a:buFont typeface="Arial"/>
              <a:buChar char="»"/>
            </a:pPr>
            <a:r>
              <a:rPr lang="es-AR" sz="2000"/>
              <a:t>Características de los sistemas distribuidos</a:t>
            </a:r>
            <a:endParaRPr/>
          </a:p>
          <a:p>
            <a:pPr marL="347472" lvl="1" indent="-342900" algn="l" rtl="0">
              <a:lnSpc>
                <a:spcPct val="85000"/>
              </a:lnSpc>
              <a:spcBef>
                <a:spcPts val="600"/>
              </a:spcBef>
              <a:spcAft>
                <a:spcPts val="0"/>
              </a:spcAft>
              <a:buClr>
                <a:srgbClr val="262626"/>
              </a:buClr>
              <a:buSzPts val="2000"/>
              <a:buChar char=" "/>
            </a:pPr>
            <a:r>
              <a:rPr lang="es-AR" sz="2000" b="1"/>
              <a:t>Compartir recursos</a:t>
            </a:r>
            <a:endParaRPr b="1"/>
          </a:p>
          <a:p>
            <a:pPr marL="548640" lvl="2" indent="-548640" algn="l" rtl="0">
              <a:lnSpc>
                <a:spcPct val="85000"/>
              </a:lnSpc>
              <a:spcBef>
                <a:spcPts val="600"/>
              </a:spcBef>
              <a:spcAft>
                <a:spcPts val="0"/>
              </a:spcAft>
              <a:buClr>
                <a:srgbClr val="262626"/>
              </a:buClr>
              <a:buSzPts val="1800"/>
              <a:buChar char=" "/>
            </a:pPr>
            <a:r>
              <a:rPr lang="es-AR" sz="1800"/>
              <a:t>Un sistema distribuido permite compartir recursos</a:t>
            </a:r>
            <a:endParaRPr/>
          </a:p>
          <a:p>
            <a:pPr marL="347472" lvl="1" indent="-342900" algn="l" rtl="0">
              <a:lnSpc>
                <a:spcPct val="85000"/>
              </a:lnSpc>
              <a:spcBef>
                <a:spcPts val="600"/>
              </a:spcBef>
              <a:spcAft>
                <a:spcPts val="0"/>
              </a:spcAft>
              <a:buClr>
                <a:srgbClr val="262626"/>
              </a:buClr>
              <a:buSzPts val="2000"/>
              <a:buChar char=" "/>
            </a:pPr>
            <a:r>
              <a:rPr lang="es-AR" sz="2000" b="1"/>
              <a:t>Apertura</a:t>
            </a:r>
            <a:endParaRPr b="1"/>
          </a:p>
          <a:p>
            <a:pPr marL="548640" lvl="2" indent="-548640" algn="l" rtl="0">
              <a:lnSpc>
                <a:spcPct val="85000"/>
              </a:lnSpc>
              <a:spcBef>
                <a:spcPts val="600"/>
              </a:spcBef>
              <a:spcAft>
                <a:spcPts val="0"/>
              </a:spcAft>
              <a:buClr>
                <a:srgbClr val="262626"/>
              </a:buClr>
              <a:buSzPts val="1800"/>
              <a:buChar char=" "/>
            </a:pPr>
            <a:r>
              <a:rPr lang="es-AR" sz="1800"/>
              <a:t>Son sistemas abiertos y se diseñan con protocolos estándar para simplificar la combinación de los recursos</a:t>
            </a:r>
            <a:endParaRPr/>
          </a:p>
          <a:p>
            <a:pPr marL="347472" lvl="1" indent="-342900" algn="l" rtl="0">
              <a:lnSpc>
                <a:spcPct val="85000"/>
              </a:lnSpc>
              <a:spcBef>
                <a:spcPts val="600"/>
              </a:spcBef>
              <a:spcAft>
                <a:spcPts val="0"/>
              </a:spcAft>
              <a:buClr>
                <a:srgbClr val="262626"/>
              </a:buClr>
              <a:buSzPts val="2000"/>
              <a:buChar char=" "/>
            </a:pPr>
            <a:r>
              <a:rPr lang="es-AR" sz="2000" b="1"/>
              <a:t>Concurrencia</a:t>
            </a:r>
            <a:endParaRPr b="1"/>
          </a:p>
          <a:p>
            <a:pPr marL="548640" lvl="2" indent="-548640" algn="l" rtl="0">
              <a:lnSpc>
                <a:spcPct val="85000"/>
              </a:lnSpc>
              <a:spcBef>
                <a:spcPts val="600"/>
              </a:spcBef>
              <a:spcAft>
                <a:spcPts val="0"/>
              </a:spcAft>
              <a:buClr>
                <a:srgbClr val="262626"/>
              </a:buClr>
              <a:buSzPts val="1800"/>
              <a:buChar char=" "/>
            </a:pPr>
            <a:r>
              <a:rPr lang="es-AR" sz="1800"/>
              <a:t>Varios procesos pueden operar al mismo tiempo sobre diferente computadoras</a:t>
            </a:r>
            <a:endParaRPr/>
          </a:p>
          <a:p>
            <a:pPr marL="347472" lvl="1" indent="-342900" algn="l" rtl="0">
              <a:lnSpc>
                <a:spcPct val="85000"/>
              </a:lnSpc>
              <a:spcBef>
                <a:spcPts val="600"/>
              </a:spcBef>
              <a:spcAft>
                <a:spcPts val="0"/>
              </a:spcAft>
              <a:buClr>
                <a:srgbClr val="262626"/>
              </a:buClr>
              <a:buSzPts val="2000"/>
              <a:buChar char=" "/>
            </a:pPr>
            <a:r>
              <a:rPr lang="es-AR" sz="2000" b="1"/>
              <a:t>Escalabilidad</a:t>
            </a:r>
            <a:endParaRPr b="1"/>
          </a:p>
          <a:p>
            <a:pPr marL="548640" lvl="2" indent="-548640" algn="l" rtl="0">
              <a:lnSpc>
                <a:spcPct val="85000"/>
              </a:lnSpc>
              <a:spcBef>
                <a:spcPts val="600"/>
              </a:spcBef>
              <a:spcAft>
                <a:spcPts val="0"/>
              </a:spcAft>
              <a:buClr>
                <a:srgbClr val="262626"/>
              </a:buClr>
              <a:buSzPts val="1800"/>
              <a:buChar char=" "/>
            </a:pPr>
            <a:r>
              <a:rPr lang="es-AR" sz="1800"/>
              <a:t>La capacidad puede incrementarse añadiendo nuevos recursos para cubrir nuevas demandas</a:t>
            </a:r>
            <a:endParaRPr/>
          </a:p>
          <a:p>
            <a:pPr marL="347472" lvl="1" indent="-342900" algn="l" rtl="0">
              <a:lnSpc>
                <a:spcPct val="85000"/>
              </a:lnSpc>
              <a:spcBef>
                <a:spcPts val="600"/>
              </a:spcBef>
              <a:spcAft>
                <a:spcPts val="0"/>
              </a:spcAft>
              <a:buClr>
                <a:srgbClr val="262626"/>
              </a:buClr>
              <a:buSzPts val="2000"/>
              <a:buChar char=" "/>
            </a:pPr>
            <a:r>
              <a:rPr lang="es-AR" sz="2000" b="1"/>
              <a:t>Tolerancia a fallos</a:t>
            </a:r>
            <a:endParaRPr b="1"/>
          </a:p>
          <a:p>
            <a:pPr marL="548640" lvl="2" indent="-548640" algn="l" rtl="0">
              <a:lnSpc>
                <a:spcPct val="85000"/>
              </a:lnSpc>
              <a:spcBef>
                <a:spcPts val="600"/>
              </a:spcBef>
              <a:spcAft>
                <a:spcPts val="0"/>
              </a:spcAft>
              <a:buClr>
                <a:srgbClr val="262626"/>
              </a:buClr>
              <a:buSzPts val="1800"/>
              <a:buChar char=" "/>
            </a:pPr>
            <a:r>
              <a:rPr lang="es-AR" sz="1800"/>
              <a:t>La disponibilidad de varias computadoras y el potencial para reproducir información hace que los sistemas distribuidos sean más tolerantes a fallos de funcionamiento de hardware y software </a:t>
            </a:r>
            <a:endParaRPr/>
          </a:p>
          <a:p>
            <a:pPr marL="91440" lvl="0" indent="0" algn="l" rtl="0">
              <a:lnSpc>
                <a:spcPct val="85000"/>
              </a:lnSpc>
              <a:spcBef>
                <a:spcPts val="1300"/>
              </a:spcBef>
              <a:spcAft>
                <a:spcPts val="0"/>
              </a:spcAft>
              <a:buClr>
                <a:srgbClr val="C00000"/>
              </a:buClr>
              <a:buSzPts val="2000"/>
              <a:buFont typeface="Arial"/>
              <a:buNone/>
            </a:pPr>
            <a:endParaRPr sz="2000"/>
          </a:p>
        </p:txBody>
      </p:sp>
      <p:sp>
        <p:nvSpPr>
          <p:cNvPr id="435" name="Google Shape;435;p41"/>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2"/>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441" name="Google Shape;441;p42"/>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41</a:t>
            </a:fld>
            <a:endParaRPr/>
          </a:p>
        </p:txBody>
      </p:sp>
      <p:sp>
        <p:nvSpPr>
          <p:cNvPr id="442" name="Google Shape;442;p42"/>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443" name="Google Shape;443;p42"/>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u="sng"/>
              <a:t>Desventajas </a:t>
            </a:r>
            <a:r>
              <a:rPr lang="es-AR"/>
              <a:t>de los sistemas distribuidos</a:t>
            </a:r>
            <a:endParaRPr/>
          </a:p>
          <a:p>
            <a:pPr marL="347472" lvl="1" indent="-342900" algn="l" rtl="0">
              <a:lnSpc>
                <a:spcPct val="85000"/>
              </a:lnSpc>
              <a:spcBef>
                <a:spcPts val="600"/>
              </a:spcBef>
              <a:spcAft>
                <a:spcPts val="0"/>
              </a:spcAft>
              <a:buClr>
                <a:srgbClr val="262626"/>
              </a:buClr>
              <a:buSzPts val="2400"/>
              <a:buChar char=" "/>
            </a:pPr>
            <a:r>
              <a:rPr lang="es-AR" b="1"/>
              <a:t>Complejidad</a:t>
            </a:r>
            <a:endParaRPr b="1"/>
          </a:p>
          <a:p>
            <a:pPr marL="548640" lvl="2" indent="-548640" algn="l" rtl="0">
              <a:lnSpc>
                <a:spcPct val="85000"/>
              </a:lnSpc>
              <a:spcBef>
                <a:spcPts val="600"/>
              </a:spcBef>
              <a:spcAft>
                <a:spcPts val="0"/>
              </a:spcAft>
              <a:buClr>
                <a:srgbClr val="262626"/>
              </a:buClr>
              <a:buSzPts val="2000"/>
              <a:buChar char=" "/>
            </a:pPr>
            <a:r>
              <a:rPr lang="es-AR"/>
              <a:t>Son más complejos que los centralizados, además del  procesamiento hay que tener en cuenta los problemas de la comunicación y sincronización entre los equipos</a:t>
            </a:r>
            <a:endParaRPr/>
          </a:p>
          <a:p>
            <a:pPr marL="347472" lvl="1" indent="-342900" algn="l" rtl="0">
              <a:lnSpc>
                <a:spcPct val="85000"/>
              </a:lnSpc>
              <a:spcBef>
                <a:spcPts val="600"/>
              </a:spcBef>
              <a:spcAft>
                <a:spcPts val="0"/>
              </a:spcAft>
              <a:buClr>
                <a:srgbClr val="262626"/>
              </a:buClr>
              <a:buSzPts val="2400"/>
              <a:buChar char=" "/>
            </a:pPr>
            <a:r>
              <a:rPr lang="es-AR" b="1"/>
              <a:t>Seguridad</a:t>
            </a:r>
            <a:endParaRPr b="1"/>
          </a:p>
          <a:p>
            <a:pPr marL="548640" lvl="2" indent="-548640" algn="l" rtl="0">
              <a:lnSpc>
                <a:spcPct val="85000"/>
              </a:lnSpc>
              <a:spcBef>
                <a:spcPts val="600"/>
              </a:spcBef>
              <a:spcAft>
                <a:spcPts val="0"/>
              </a:spcAft>
              <a:buClr>
                <a:srgbClr val="262626"/>
              </a:buClr>
              <a:buSzPts val="2000"/>
              <a:buChar char=" "/>
            </a:pPr>
            <a:r>
              <a:rPr lang="es-AR"/>
              <a:t>Se accede al sistema desde varias computadoras generando tráfico en la red que puede ser intervenido</a:t>
            </a:r>
            <a:endParaRPr/>
          </a:p>
          <a:p>
            <a:pPr marL="347472" lvl="1" indent="-342900" algn="l" rtl="0">
              <a:lnSpc>
                <a:spcPct val="85000"/>
              </a:lnSpc>
              <a:spcBef>
                <a:spcPts val="600"/>
              </a:spcBef>
              <a:spcAft>
                <a:spcPts val="0"/>
              </a:spcAft>
              <a:buClr>
                <a:srgbClr val="262626"/>
              </a:buClr>
              <a:buSzPts val="2400"/>
              <a:buChar char=" "/>
            </a:pPr>
            <a:r>
              <a:rPr lang="es-AR" b="1"/>
              <a:t>Manejabilidad</a:t>
            </a:r>
            <a:endParaRPr b="1"/>
          </a:p>
          <a:p>
            <a:pPr marL="548640" lvl="2" indent="-548640" algn="l" rtl="0">
              <a:lnSpc>
                <a:spcPct val="85000"/>
              </a:lnSpc>
              <a:spcBef>
                <a:spcPts val="600"/>
              </a:spcBef>
              <a:spcAft>
                <a:spcPts val="0"/>
              </a:spcAft>
              <a:buClr>
                <a:srgbClr val="262626"/>
              </a:buClr>
              <a:buSzPts val="2000"/>
              <a:buChar char=" "/>
            </a:pPr>
            <a:r>
              <a:rPr lang="es-AR"/>
              <a:t>Las computadoras del sistema pueden ser de diferentes tipos y diferentes S.O. lo que genera más dificultades para gestionar y mantener el sistema  </a:t>
            </a:r>
            <a:endParaRPr/>
          </a:p>
          <a:p>
            <a:pPr marL="347472" lvl="1" indent="-342900" algn="l" rtl="0">
              <a:lnSpc>
                <a:spcPct val="85000"/>
              </a:lnSpc>
              <a:spcBef>
                <a:spcPts val="600"/>
              </a:spcBef>
              <a:spcAft>
                <a:spcPts val="0"/>
              </a:spcAft>
              <a:buClr>
                <a:srgbClr val="262626"/>
              </a:buClr>
              <a:buSzPts val="2400"/>
              <a:buChar char=" "/>
            </a:pPr>
            <a:r>
              <a:rPr lang="es-AR" b="1"/>
              <a:t>Impredecibilidad</a:t>
            </a:r>
            <a:endParaRPr b="1"/>
          </a:p>
          <a:p>
            <a:pPr marL="548640" lvl="2" indent="-548640" algn="l" rtl="0">
              <a:lnSpc>
                <a:spcPct val="85000"/>
              </a:lnSpc>
              <a:spcBef>
                <a:spcPts val="600"/>
              </a:spcBef>
              <a:spcAft>
                <a:spcPts val="0"/>
              </a:spcAft>
              <a:buClr>
                <a:srgbClr val="262626"/>
              </a:buClr>
              <a:buSzPts val="2000"/>
              <a:buChar char=" "/>
            </a:pPr>
            <a:r>
              <a:rPr lang="es-AR"/>
              <a:t>La respuesta depende de la carga del sistema y del estado de la red, lo que hace que el tiempo de respuesta varíe entre una petición y otra</a:t>
            </a:r>
            <a:endParaRPr/>
          </a:p>
        </p:txBody>
      </p:sp>
      <p:sp>
        <p:nvSpPr>
          <p:cNvPr id="444" name="Google Shape;444;p42"/>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3"/>
          <p:cNvSpPr txBox="1">
            <a:spLocks noGrp="1"/>
          </p:cNvSpPr>
          <p:nvPr>
            <p:ph type="title"/>
          </p:nvPr>
        </p:nvSpPr>
        <p:spPr>
          <a:xfrm>
            <a:off x="168981" y="2342605"/>
            <a:ext cx="3622855" cy="112944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85000"/>
              </a:lnSpc>
              <a:spcBef>
                <a:spcPts val="0"/>
              </a:spcBef>
              <a:spcAft>
                <a:spcPts val="0"/>
              </a:spcAft>
              <a:buClr>
                <a:srgbClr val="4A6617"/>
              </a:buClr>
              <a:buSzPts val="4000"/>
              <a:buFont typeface="Calibri"/>
              <a:buNone/>
            </a:pPr>
            <a:r>
              <a:rPr lang="es-AR" dirty="0"/>
              <a:t>Tipos de Arquitectura de los Sistemas Distribuidos (SD)</a:t>
            </a:r>
            <a:endParaRPr dirty="0"/>
          </a:p>
        </p:txBody>
      </p:sp>
      <p:sp>
        <p:nvSpPr>
          <p:cNvPr id="450" name="Google Shape;450;p43"/>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42</a:t>
            </a:fld>
            <a:endParaRPr/>
          </a:p>
        </p:txBody>
      </p:sp>
      <p:sp>
        <p:nvSpPr>
          <p:cNvPr id="451" name="Google Shape;451;p43"/>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453" name="Google Shape;453;p43"/>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5" name="Imagen 4" descr="Diagrama&#10;&#10;El contenido generado por IA puede ser incorrecto.">
            <a:extLst>
              <a:ext uri="{FF2B5EF4-FFF2-40B4-BE49-F238E27FC236}">
                <a16:creationId xmlns:a16="http://schemas.microsoft.com/office/drawing/2014/main" id="{8CD559F6-8494-084E-4805-E34796502B11}"/>
              </a:ext>
            </a:extLst>
          </p:cNvPr>
          <p:cNvPicPr>
            <a:picLocks noChangeAspect="1"/>
          </p:cNvPicPr>
          <p:nvPr/>
        </p:nvPicPr>
        <p:blipFill>
          <a:blip r:embed="rId3"/>
          <a:stretch>
            <a:fillRect/>
          </a:stretch>
        </p:blipFill>
        <p:spPr>
          <a:xfrm>
            <a:off x="3622855" y="43049"/>
            <a:ext cx="7017488" cy="685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4"/>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459" name="Google Shape;459;p44"/>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43</a:t>
            </a:fld>
            <a:endParaRPr/>
          </a:p>
        </p:txBody>
      </p:sp>
      <p:sp>
        <p:nvSpPr>
          <p:cNvPr id="460" name="Google Shape;460;p44"/>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461" name="Google Shape;461;p44"/>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b="1"/>
              <a:t>Arquitectura Multiprocesador</a:t>
            </a:r>
            <a:endParaRPr b="1"/>
          </a:p>
          <a:p>
            <a:pPr marL="347472" lvl="1" indent="-342900" algn="l" rtl="0">
              <a:lnSpc>
                <a:spcPct val="85000"/>
              </a:lnSpc>
              <a:spcBef>
                <a:spcPts val="600"/>
              </a:spcBef>
              <a:spcAft>
                <a:spcPts val="0"/>
              </a:spcAft>
              <a:buClr>
                <a:srgbClr val="262626"/>
              </a:buClr>
              <a:buSzPts val="2800"/>
              <a:buChar char=" "/>
            </a:pPr>
            <a:r>
              <a:rPr lang="es-AR" sz="2800"/>
              <a:t>El sistema de software está formado por varios procesos que pueden o no ejecutarse en procesadores diferentes</a:t>
            </a:r>
            <a:endParaRPr/>
          </a:p>
          <a:p>
            <a:pPr marL="347472" lvl="1" indent="-342900" algn="l" rtl="0">
              <a:lnSpc>
                <a:spcPct val="85000"/>
              </a:lnSpc>
              <a:spcBef>
                <a:spcPts val="600"/>
              </a:spcBef>
              <a:spcAft>
                <a:spcPts val="0"/>
              </a:spcAft>
              <a:buClr>
                <a:srgbClr val="262626"/>
              </a:buClr>
              <a:buSzPts val="2800"/>
              <a:buChar char=" "/>
            </a:pPr>
            <a:r>
              <a:rPr lang="es-AR" sz="2800"/>
              <a:t>La asignación de los procesos a los procesadores puede ser predeterminada o mediante un dispatcher</a:t>
            </a:r>
            <a:endParaRPr sz="2800"/>
          </a:p>
          <a:p>
            <a:pPr marL="347472" lvl="1" indent="-342900" algn="l" rtl="0">
              <a:lnSpc>
                <a:spcPct val="85000"/>
              </a:lnSpc>
              <a:spcBef>
                <a:spcPts val="600"/>
              </a:spcBef>
              <a:spcAft>
                <a:spcPts val="0"/>
              </a:spcAft>
              <a:buClr>
                <a:srgbClr val="262626"/>
              </a:buClr>
              <a:buSzPts val="2800"/>
              <a:buChar char=" "/>
            </a:pPr>
            <a:r>
              <a:rPr lang="es-AR" sz="2800"/>
              <a:t>Es común en sistemas grandes de tiempo real que recolectan información, toman decisiones y envían señales para modificar el entorno</a:t>
            </a:r>
            <a:endParaRPr/>
          </a:p>
        </p:txBody>
      </p:sp>
      <p:sp>
        <p:nvSpPr>
          <p:cNvPr id="462" name="Google Shape;462;p44"/>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5"/>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468" name="Google Shape;468;p45"/>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44</a:t>
            </a:fld>
            <a:endParaRPr/>
          </a:p>
        </p:txBody>
      </p:sp>
      <p:sp>
        <p:nvSpPr>
          <p:cNvPr id="469" name="Google Shape;469;p45"/>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470" name="Google Shape;470;p45"/>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a:t>Arquitectura Multiprocesador</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471" name="Google Shape;471;p45"/>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472" name="Google Shape;472;p45"/>
          <p:cNvPicPr preferRelativeResize="0"/>
          <p:nvPr/>
        </p:nvPicPr>
        <p:blipFill rotWithShape="1">
          <a:blip r:embed="rId3">
            <a:alphaModFix/>
          </a:blip>
          <a:srcRect/>
          <a:stretch/>
        </p:blipFill>
        <p:spPr>
          <a:xfrm>
            <a:off x="2309677" y="2564904"/>
            <a:ext cx="7572646" cy="3542316"/>
          </a:xfrm>
          <a:prstGeom prst="rect">
            <a:avLst/>
          </a:prstGeom>
          <a:noFill/>
          <a:ln>
            <a:noFill/>
          </a:ln>
          <a:effectLst>
            <a:outerShdw blurRad="292100" dist="139700" dir="2700000" algn="tl" rotWithShape="0">
              <a:srgbClr val="333333">
                <a:alpha val="63921"/>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B924C9-D819-C2D6-FBC1-7689DF98C76F}"/>
              </a:ext>
            </a:extLst>
          </p:cNvPr>
          <p:cNvSpPr>
            <a:spLocks noGrp="1"/>
          </p:cNvSpPr>
          <p:nvPr>
            <p:ph type="title"/>
          </p:nvPr>
        </p:nvSpPr>
        <p:spPr>
          <a:xfrm>
            <a:off x="398769" y="2247454"/>
            <a:ext cx="2884078" cy="1129444"/>
          </a:xfrm>
        </p:spPr>
        <p:txBody>
          <a:bodyPr>
            <a:normAutofit fontScale="90000"/>
          </a:bodyPr>
          <a:lstStyle/>
          <a:p>
            <a:r>
              <a:rPr lang="es-AR" dirty="0"/>
              <a:t>Ejemplos arquitecturas multiprocesador</a:t>
            </a:r>
          </a:p>
        </p:txBody>
      </p:sp>
      <p:sp>
        <p:nvSpPr>
          <p:cNvPr id="3" name="Marcador de número de diapositiva 2">
            <a:extLst>
              <a:ext uri="{FF2B5EF4-FFF2-40B4-BE49-F238E27FC236}">
                <a16:creationId xmlns:a16="http://schemas.microsoft.com/office/drawing/2014/main" id="{3A24CFC6-6649-4E2E-DC77-E932F63F1A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45</a:t>
            </a:fld>
            <a:endParaRPr lang="es-AR"/>
          </a:p>
        </p:txBody>
      </p:sp>
      <p:sp>
        <p:nvSpPr>
          <p:cNvPr id="4" name="Marcador de texto 3">
            <a:extLst>
              <a:ext uri="{FF2B5EF4-FFF2-40B4-BE49-F238E27FC236}">
                <a16:creationId xmlns:a16="http://schemas.microsoft.com/office/drawing/2014/main" id="{0668D8E9-C7CC-7998-6997-C0F0A0063DAC}"/>
              </a:ext>
            </a:extLst>
          </p:cNvPr>
          <p:cNvSpPr>
            <a:spLocks noGrp="1"/>
          </p:cNvSpPr>
          <p:nvPr>
            <p:ph type="body" idx="1"/>
          </p:nvPr>
        </p:nvSpPr>
        <p:spPr/>
        <p:txBody>
          <a:bodyPr/>
          <a:lstStyle/>
          <a:p>
            <a:endParaRPr lang="es-AR"/>
          </a:p>
        </p:txBody>
      </p:sp>
      <p:pic>
        <p:nvPicPr>
          <p:cNvPr id="10" name="Imagen 9" descr="Diagrama&#10;&#10;El contenido generado por IA puede ser incorrecto.">
            <a:extLst>
              <a:ext uri="{FF2B5EF4-FFF2-40B4-BE49-F238E27FC236}">
                <a16:creationId xmlns:a16="http://schemas.microsoft.com/office/drawing/2014/main" id="{E439385E-8B4D-4321-4018-6D3E818C387D}"/>
              </a:ext>
            </a:extLst>
          </p:cNvPr>
          <p:cNvPicPr>
            <a:picLocks noChangeAspect="1"/>
          </p:cNvPicPr>
          <p:nvPr/>
        </p:nvPicPr>
        <p:blipFill>
          <a:blip r:embed="rId2"/>
          <a:stretch>
            <a:fillRect/>
          </a:stretch>
        </p:blipFill>
        <p:spPr>
          <a:xfrm>
            <a:off x="3081659" y="-1094282"/>
            <a:ext cx="9110342" cy="8154649"/>
          </a:xfrm>
          <a:prstGeom prst="rect">
            <a:avLst/>
          </a:prstGeom>
        </p:spPr>
      </p:pic>
    </p:spTree>
    <p:extLst>
      <p:ext uri="{BB962C8B-B14F-4D97-AF65-F5344CB8AC3E}">
        <p14:creationId xmlns:p14="http://schemas.microsoft.com/office/powerpoint/2010/main" val="2048582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6"/>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478" name="Google Shape;478;p46"/>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46</a:t>
            </a:fld>
            <a:endParaRPr/>
          </a:p>
        </p:txBody>
      </p:sp>
      <p:sp>
        <p:nvSpPr>
          <p:cNvPr id="479" name="Google Shape;479;p46"/>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480" name="Google Shape;480;p46"/>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b="1" dirty="0"/>
              <a:t>Arquitectura Cliente-Servidor (C-S)</a:t>
            </a:r>
            <a:endParaRPr b="1" dirty="0"/>
          </a:p>
          <a:p>
            <a:pPr marL="461772" lvl="1" indent="-457200" algn="l" rtl="0">
              <a:lnSpc>
                <a:spcPct val="85000"/>
              </a:lnSpc>
              <a:spcBef>
                <a:spcPts val="600"/>
              </a:spcBef>
              <a:spcAft>
                <a:spcPts val="0"/>
              </a:spcAft>
              <a:buClr>
                <a:srgbClr val="262626"/>
              </a:buClr>
              <a:buSzPts val="2800"/>
              <a:buFont typeface="Wingdings" panose="05000000000000000000" pitchFamily="2" charset="2"/>
              <a:buChar char="v"/>
            </a:pPr>
            <a:r>
              <a:rPr lang="es-AR" sz="2800" dirty="0"/>
              <a:t>Una aplicación se modela como un conjunto de servicios proporcionado por los servidores y un conjunto de clientes que usan estos servicios</a:t>
            </a:r>
            <a:endParaRPr dirty="0"/>
          </a:p>
          <a:p>
            <a:pPr marL="461772" lvl="1" indent="-457200" algn="l" rtl="0">
              <a:lnSpc>
                <a:spcPct val="85000"/>
              </a:lnSpc>
              <a:spcBef>
                <a:spcPts val="600"/>
              </a:spcBef>
              <a:spcAft>
                <a:spcPts val="0"/>
              </a:spcAft>
              <a:buClr>
                <a:srgbClr val="262626"/>
              </a:buClr>
              <a:buSzPts val="2800"/>
              <a:buFont typeface="Wingdings" panose="05000000000000000000" pitchFamily="2" charset="2"/>
              <a:buChar char="v"/>
            </a:pPr>
            <a:r>
              <a:rPr lang="es-AR" sz="2800" dirty="0"/>
              <a:t>Los clientes y servidores son procesos diferentes</a:t>
            </a:r>
            <a:endParaRPr dirty="0"/>
          </a:p>
          <a:p>
            <a:pPr marL="461772" lvl="1" indent="-457200" algn="l" rtl="0">
              <a:lnSpc>
                <a:spcPct val="85000"/>
              </a:lnSpc>
              <a:spcBef>
                <a:spcPts val="600"/>
              </a:spcBef>
              <a:spcAft>
                <a:spcPts val="0"/>
              </a:spcAft>
              <a:buClr>
                <a:srgbClr val="262626"/>
              </a:buClr>
              <a:buSzPts val="2800"/>
              <a:buFont typeface="Wingdings" panose="05000000000000000000" pitchFamily="2" charset="2"/>
              <a:buChar char="v"/>
            </a:pPr>
            <a:r>
              <a:rPr lang="es-AR" sz="2800" dirty="0"/>
              <a:t>Los servidores pueden atender varios clientes </a:t>
            </a:r>
            <a:endParaRPr dirty="0"/>
          </a:p>
          <a:p>
            <a:pPr marL="461772" lvl="1" indent="-457200" algn="l" rtl="0">
              <a:lnSpc>
                <a:spcPct val="85000"/>
              </a:lnSpc>
              <a:spcBef>
                <a:spcPts val="600"/>
              </a:spcBef>
              <a:spcAft>
                <a:spcPts val="0"/>
              </a:spcAft>
              <a:buClr>
                <a:srgbClr val="262626"/>
              </a:buClr>
              <a:buSzPts val="2800"/>
              <a:buFont typeface="Wingdings" panose="05000000000000000000" pitchFamily="2" charset="2"/>
              <a:buChar char="v"/>
            </a:pPr>
            <a:r>
              <a:rPr lang="es-AR" sz="2800" dirty="0"/>
              <a:t>Un servidor puede brindar varios servicios</a:t>
            </a:r>
            <a:endParaRPr dirty="0"/>
          </a:p>
          <a:p>
            <a:pPr marL="461772" lvl="1" indent="-457200" algn="l" rtl="0">
              <a:lnSpc>
                <a:spcPct val="85000"/>
              </a:lnSpc>
              <a:spcBef>
                <a:spcPts val="600"/>
              </a:spcBef>
              <a:spcAft>
                <a:spcPts val="0"/>
              </a:spcAft>
              <a:buClr>
                <a:srgbClr val="262626"/>
              </a:buClr>
              <a:buSzPts val="2800"/>
              <a:buFont typeface="Wingdings" panose="05000000000000000000" pitchFamily="2" charset="2"/>
              <a:buChar char="v"/>
            </a:pPr>
            <a:r>
              <a:rPr lang="es-AR" sz="2800" dirty="0"/>
              <a:t>Los clientes no se conocen entre sí</a:t>
            </a:r>
            <a:endParaRPr dirty="0"/>
          </a:p>
          <a:p>
            <a:pPr marL="347472" lvl="1" indent="-165100" algn="l" rtl="0">
              <a:lnSpc>
                <a:spcPct val="85000"/>
              </a:lnSpc>
              <a:spcBef>
                <a:spcPts val="600"/>
              </a:spcBef>
              <a:spcAft>
                <a:spcPts val="0"/>
              </a:spcAft>
              <a:buClr>
                <a:srgbClr val="262626"/>
              </a:buClr>
              <a:buSzPts val="2800"/>
              <a:buNone/>
            </a:pPr>
            <a:endParaRPr sz="2800" dirty="0"/>
          </a:p>
        </p:txBody>
      </p:sp>
      <p:sp>
        <p:nvSpPr>
          <p:cNvPr id="481" name="Google Shape;481;p46"/>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2022</a:t>
            </a:r>
            <a:endParaRPr/>
          </a:p>
        </p:txBody>
      </p:sp>
      <p:sp>
        <p:nvSpPr>
          <p:cNvPr id="482" name="Google Shape;482;p46"/>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7"/>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488" name="Google Shape;488;p47"/>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47</a:t>
            </a:fld>
            <a:endParaRPr/>
          </a:p>
        </p:txBody>
      </p:sp>
      <p:sp>
        <p:nvSpPr>
          <p:cNvPr id="489" name="Google Shape;489;p47"/>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490" name="Google Shape;490;p47"/>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a:t>Arquitectura Cliente-Servidor</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491" name="Google Shape;491;p47"/>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2022</a:t>
            </a:r>
            <a:endParaRPr/>
          </a:p>
        </p:txBody>
      </p:sp>
      <p:sp>
        <p:nvSpPr>
          <p:cNvPr id="492" name="Google Shape;492;p47"/>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493" name="Google Shape;493;p47"/>
          <p:cNvPicPr preferRelativeResize="0"/>
          <p:nvPr/>
        </p:nvPicPr>
        <p:blipFill rotWithShape="1">
          <a:blip r:embed="rId3">
            <a:alphaModFix/>
          </a:blip>
          <a:srcRect/>
          <a:stretch/>
        </p:blipFill>
        <p:spPr>
          <a:xfrm>
            <a:off x="2595564" y="2571751"/>
            <a:ext cx="7215187" cy="3514725"/>
          </a:xfrm>
          <a:prstGeom prst="rect">
            <a:avLst/>
          </a:prstGeom>
          <a:noFill/>
          <a:ln>
            <a:noFill/>
          </a:ln>
          <a:effectLst>
            <a:outerShdw blurRad="292100" dist="139700" dir="2700000" algn="tl" rotWithShape="0">
              <a:srgbClr val="333333">
                <a:alpha val="63921"/>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8"/>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499" name="Google Shape;499;p48"/>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48</a:t>
            </a:fld>
            <a:endParaRPr/>
          </a:p>
        </p:txBody>
      </p:sp>
      <p:sp>
        <p:nvSpPr>
          <p:cNvPr id="500" name="Google Shape;500;p48"/>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p:txBody>
      </p:sp>
      <p:sp>
        <p:nvSpPr>
          <p:cNvPr id="501" name="Google Shape;501;p48"/>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a:t>Arquitectura C-S</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502" name="Google Shape;502;p48"/>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2022</a:t>
            </a:r>
            <a:endParaRPr/>
          </a:p>
        </p:txBody>
      </p:sp>
      <p:sp>
        <p:nvSpPr>
          <p:cNvPr id="503" name="Google Shape;503;p48"/>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504" name="Google Shape;504;p48"/>
          <p:cNvPicPr preferRelativeResize="0"/>
          <p:nvPr/>
        </p:nvPicPr>
        <p:blipFill rotWithShape="1">
          <a:blip r:embed="rId3">
            <a:alphaModFix/>
          </a:blip>
          <a:srcRect/>
          <a:stretch/>
        </p:blipFill>
        <p:spPr>
          <a:xfrm>
            <a:off x="2006221" y="2805113"/>
            <a:ext cx="7083188" cy="313166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9"/>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510" name="Google Shape;510;p49"/>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49</a:t>
            </a:fld>
            <a:endParaRPr/>
          </a:p>
        </p:txBody>
      </p:sp>
      <p:sp>
        <p:nvSpPr>
          <p:cNvPr id="511" name="Google Shape;511;p49"/>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512" name="Google Shape;512;p49"/>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Autofit/>
          </a:bodyPr>
          <a:lstStyle/>
          <a:p>
            <a:pPr marL="91440" lvl="0" indent="-203200" algn="l" rtl="0">
              <a:lnSpc>
                <a:spcPct val="85000"/>
              </a:lnSpc>
              <a:spcBef>
                <a:spcPts val="0"/>
              </a:spcBef>
              <a:spcAft>
                <a:spcPts val="0"/>
              </a:spcAft>
              <a:buClr>
                <a:srgbClr val="C00000"/>
              </a:buClr>
              <a:buSzPts val="3200"/>
              <a:buFont typeface="Arial"/>
              <a:buChar char="»"/>
            </a:pPr>
            <a:r>
              <a:rPr lang="es-AR" sz="3200" dirty="0"/>
              <a:t>Clasificación de Arquitectura C-S</a:t>
            </a:r>
            <a:endParaRPr dirty="0"/>
          </a:p>
          <a:p>
            <a:pPr marL="548640" lvl="2" indent="-548640" algn="l" rtl="0">
              <a:lnSpc>
                <a:spcPct val="85000"/>
              </a:lnSpc>
              <a:spcBef>
                <a:spcPts val="600"/>
              </a:spcBef>
              <a:spcAft>
                <a:spcPts val="0"/>
              </a:spcAft>
              <a:buClr>
                <a:srgbClr val="262626"/>
              </a:buClr>
              <a:buSzPts val="2800"/>
              <a:buChar char=" "/>
            </a:pPr>
            <a:r>
              <a:rPr lang="es-AR" sz="2800" dirty="0"/>
              <a:t>Dos Niveles</a:t>
            </a:r>
            <a:endParaRPr dirty="0"/>
          </a:p>
          <a:p>
            <a:pPr marL="822960" lvl="3" indent="-822960" algn="l" rtl="0">
              <a:lnSpc>
                <a:spcPct val="85000"/>
              </a:lnSpc>
              <a:spcBef>
                <a:spcPts val="600"/>
              </a:spcBef>
              <a:spcAft>
                <a:spcPts val="0"/>
              </a:spcAft>
              <a:buClr>
                <a:srgbClr val="262626"/>
              </a:buClr>
              <a:buSzPts val="2400"/>
              <a:buChar char=" "/>
            </a:pPr>
            <a:r>
              <a:rPr lang="es-AR" sz="2400" dirty="0"/>
              <a:t>Cliente ligero</a:t>
            </a:r>
            <a:endParaRPr dirty="0"/>
          </a:p>
          <a:p>
            <a:pPr marL="1097280" lvl="4" indent="-1097280" algn="l" rtl="0">
              <a:lnSpc>
                <a:spcPct val="85000"/>
              </a:lnSpc>
              <a:spcBef>
                <a:spcPts val="600"/>
              </a:spcBef>
              <a:spcAft>
                <a:spcPts val="0"/>
              </a:spcAft>
              <a:buClr>
                <a:srgbClr val="262626"/>
              </a:buClr>
              <a:buSzPts val="2400"/>
              <a:buChar char=" "/>
            </a:pPr>
            <a:r>
              <a:rPr lang="es-AR" sz="2400" dirty="0"/>
              <a:t>El procesamiento y gestión de datos  se lleva a cabo en el servidor</a:t>
            </a:r>
            <a:endParaRPr dirty="0"/>
          </a:p>
          <a:p>
            <a:pPr marL="822960" lvl="3" indent="-822960" algn="l" rtl="0">
              <a:lnSpc>
                <a:spcPct val="85000"/>
              </a:lnSpc>
              <a:spcBef>
                <a:spcPts val="600"/>
              </a:spcBef>
              <a:spcAft>
                <a:spcPts val="0"/>
              </a:spcAft>
              <a:buClr>
                <a:srgbClr val="262626"/>
              </a:buClr>
              <a:buSzPts val="2400"/>
              <a:buChar char=" "/>
            </a:pPr>
            <a:r>
              <a:rPr lang="es-AR" sz="2400" dirty="0"/>
              <a:t>Cliente pesado</a:t>
            </a:r>
            <a:endParaRPr dirty="0"/>
          </a:p>
          <a:p>
            <a:pPr marL="1097280" lvl="4" indent="-1097280" algn="l" rtl="0">
              <a:lnSpc>
                <a:spcPct val="85000"/>
              </a:lnSpc>
              <a:spcBef>
                <a:spcPts val="600"/>
              </a:spcBef>
              <a:spcAft>
                <a:spcPts val="0"/>
              </a:spcAft>
              <a:buClr>
                <a:srgbClr val="262626"/>
              </a:buClr>
              <a:buSzPts val="2400"/>
              <a:buChar char=" "/>
            </a:pPr>
            <a:r>
              <a:rPr lang="es-AR" sz="2400" dirty="0"/>
              <a:t>El cliente implementa la lógica de la aplicación y el servidor solo gestiona los datos </a:t>
            </a:r>
            <a:endParaRPr dirty="0"/>
          </a:p>
          <a:p>
            <a:pPr marL="548640" lvl="2" indent="-548640" algn="l" rtl="0">
              <a:lnSpc>
                <a:spcPct val="85000"/>
              </a:lnSpc>
              <a:spcBef>
                <a:spcPts val="600"/>
              </a:spcBef>
              <a:spcAft>
                <a:spcPts val="0"/>
              </a:spcAft>
              <a:buClr>
                <a:srgbClr val="262626"/>
              </a:buClr>
              <a:buSzPts val="2800"/>
              <a:buChar char=" "/>
            </a:pPr>
            <a:r>
              <a:rPr lang="es-AR" sz="2800" dirty="0"/>
              <a:t>Multinivel</a:t>
            </a:r>
            <a:endParaRPr dirty="0"/>
          </a:p>
          <a:p>
            <a:pPr marL="822960" lvl="3" indent="-822960" algn="l" rtl="0">
              <a:lnSpc>
                <a:spcPct val="85000"/>
              </a:lnSpc>
              <a:spcBef>
                <a:spcPts val="600"/>
              </a:spcBef>
              <a:spcAft>
                <a:spcPts val="0"/>
              </a:spcAft>
              <a:buClr>
                <a:srgbClr val="262626"/>
              </a:buClr>
              <a:buSzPts val="2400"/>
              <a:buChar char=" "/>
            </a:pPr>
            <a:r>
              <a:rPr lang="es-AR" sz="2400" dirty="0"/>
              <a:t>La presentación, el procesamiento y la gestión de los datos son procesos lógicamente separados y se pueden ejecutar en procesadores diferentes </a:t>
            </a:r>
            <a:endParaRPr dirty="0"/>
          </a:p>
        </p:txBody>
      </p:sp>
      <p:sp>
        <p:nvSpPr>
          <p:cNvPr id="513" name="Google Shape;513;p49"/>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5"/>
          <p:cNvSpPr txBox="1">
            <a:spLocks noGrp="1"/>
          </p:cNvSpPr>
          <p:nvPr>
            <p:ph type="title"/>
          </p:nvPr>
        </p:nvSpPr>
        <p:spPr>
          <a:xfrm>
            <a:off x="157579" y="2771741"/>
            <a:ext cx="3127197"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dirty="0"/>
              <a:t>Diseño Arquitectónico</a:t>
            </a:r>
            <a:endParaRPr dirty="0"/>
          </a:p>
        </p:txBody>
      </p:sp>
      <p:sp>
        <p:nvSpPr>
          <p:cNvPr id="154" name="Google Shape;154;p5"/>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5</a:t>
            </a:fld>
            <a:endParaRPr/>
          </a:p>
        </p:txBody>
      </p:sp>
      <p:sp>
        <p:nvSpPr>
          <p:cNvPr id="155" name="Google Shape;155;p5"/>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157" name="Google Shape;157;p5"/>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3" name="Imagen 2" descr="Diagrama&#10;&#10;El contenido generado por IA puede ser incorrecto.">
            <a:extLst>
              <a:ext uri="{FF2B5EF4-FFF2-40B4-BE49-F238E27FC236}">
                <a16:creationId xmlns:a16="http://schemas.microsoft.com/office/drawing/2014/main" id="{29006DCA-73F9-2ED2-5214-3DB2B16B2771}"/>
              </a:ext>
            </a:extLst>
          </p:cNvPr>
          <p:cNvPicPr>
            <a:picLocks noChangeAspect="1"/>
          </p:cNvPicPr>
          <p:nvPr/>
        </p:nvPicPr>
        <p:blipFill>
          <a:blip r:embed="rId3"/>
          <a:stretch>
            <a:fillRect/>
          </a:stretch>
        </p:blipFill>
        <p:spPr>
          <a:xfrm>
            <a:off x="3617956" y="-196795"/>
            <a:ext cx="7094483" cy="6858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0"/>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519" name="Google Shape;519;p50"/>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50</a:t>
            </a:fld>
            <a:endParaRPr/>
          </a:p>
        </p:txBody>
      </p:sp>
      <p:sp>
        <p:nvSpPr>
          <p:cNvPr id="520" name="Google Shape;520;p50"/>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521" name="Google Shape;521;p50"/>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a:t>Arquitectura C-S</a:t>
            </a:r>
            <a:endParaRPr/>
          </a:p>
          <a:p>
            <a:pPr marL="548640" lvl="2" indent="-548640" algn="l" rtl="0">
              <a:lnSpc>
                <a:spcPct val="85000"/>
              </a:lnSpc>
              <a:spcBef>
                <a:spcPts val="600"/>
              </a:spcBef>
              <a:spcAft>
                <a:spcPts val="0"/>
              </a:spcAft>
              <a:buClr>
                <a:srgbClr val="262626"/>
              </a:buClr>
              <a:buSzPts val="2000"/>
              <a:buChar char=" "/>
            </a:pPr>
            <a:r>
              <a:rPr lang="es-AR"/>
              <a:t>Dos Niveles</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522" name="Google Shape;522;p50"/>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523" name="Google Shape;523;p50"/>
          <p:cNvPicPr preferRelativeResize="0"/>
          <p:nvPr/>
        </p:nvPicPr>
        <p:blipFill rotWithShape="1">
          <a:blip r:embed="rId3">
            <a:alphaModFix/>
          </a:blip>
          <a:srcRect/>
          <a:stretch/>
        </p:blipFill>
        <p:spPr>
          <a:xfrm>
            <a:off x="2862760" y="2846624"/>
            <a:ext cx="6936332" cy="313786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0DC769E9-B200-98F3-91BD-69DE166E1B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51</a:t>
            </a:fld>
            <a:endParaRPr lang="es-AR"/>
          </a:p>
        </p:txBody>
      </p:sp>
      <p:sp>
        <p:nvSpPr>
          <p:cNvPr id="4" name="Marcador de texto 3">
            <a:extLst>
              <a:ext uri="{FF2B5EF4-FFF2-40B4-BE49-F238E27FC236}">
                <a16:creationId xmlns:a16="http://schemas.microsoft.com/office/drawing/2014/main" id="{1808029C-243F-AE8A-9497-D9F9F7FC2809}"/>
              </a:ext>
            </a:extLst>
          </p:cNvPr>
          <p:cNvSpPr>
            <a:spLocks noGrp="1"/>
          </p:cNvSpPr>
          <p:nvPr>
            <p:ph type="body" idx="1"/>
          </p:nvPr>
        </p:nvSpPr>
        <p:spPr/>
        <p:txBody>
          <a:bodyPr/>
          <a:lstStyle/>
          <a:p>
            <a:endParaRPr lang="es-AR"/>
          </a:p>
        </p:txBody>
      </p:sp>
      <p:pic>
        <p:nvPicPr>
          <p:cNvPr id="7" name="Imagen 6" descr="Diagrama&#10;&#10;El contenido generado por IA puede ser incorrecto.">
            <a:extLst>
              <a:ext uri="{FF2B5EF4-FFF2-40B4-BE49-F238E27FC236}">
                <a16:creationId xmlns:a16="http://schemas.microsoft.com/office/drawing/2014/main" id="{D7153BC9-72FE-C489-93DD-4BBD21492CA8}"/>
              </a:ext>
            </a:extLst>
          </p:cNvPr>
          <p:cNvPicPr>
            <a:picLocks noChangeAspect="1"/>
          </p:cNvPicPr>
          <p:nvPr/>
        </p:nvPicPr>
        <p:blipFill>
          <a:blip r:embed="rId2"/>
          <a:stretch>
            <a:fillRect/>
          </a:stretch>
        </p:blipFill>
        <p:spPr>
          <a:xfrm>
            <a:off x="1396543" y="43049"/>
            <a:ext cx="9398914" cy="6858000"/>
          </a:xfrm>
          <a:prstGeom prst="rect">
            <a:avLst/>
          </a:prstGeom>
        </p:spPr>
      </p:pic>
      <p:sp>
        <p:nvSpPr>
          <p:cNvPr id="2" name="Título 1">
            <a:extLst>
              <a:ext uri="{FF2B5EF4-FFF2-40B4-BE49-F238E27FC236}">
                <a16:creationId xmlns:a16="http://schemas.microsoft.com/office/drawing/2014/main" id="{42D6AEE4-439A-F41A-3285-C2EEFA2CF07B}"/>
              </a:ext>
            </a:extLst>
          </p:cNvPr>
          <p:cNvSpPr>
            <a:spLocks noGrp="1"/>
          </p:cNvSpPr>
          <p:nvPr>
            <p:ph type="title"/>
          </p:nvPr>
        </p:nvSpPr>
        <p:spPr>
          <a:xfrm>
            <a:off x="16521" y="3075856"/>
            <a:ext cx="2134797" cy="1129444"/>
          </a:xfrm>
        </p:spPr>
        <p:txBody>
          <a:bodyPr>
            <a:normAutofit/>
          </a:bodyPr>
          <a:lstStyle/>
          <a:p>
            <a:r>
              <a:rPr lang="es-AR" dirty="0"/>
              <a:t>Ejemplos</a:t>
            </a:r>
          </a:p>
        </p:txBody>
      </p:sp>
    </p:spTree>
    <p:extLst>
      <p:ext uri="{BB962C8B-B14F-4D97-AF65-F5344CB8AC3E}">
        <p14:creationId xmlns:p14="http://schemas.microsoft.com/office/powerpoint/2010/main" val="40087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1"/>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529" name="Google Shape;529;p51"/>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52</a:t>
            </a:fld>
            <a:endParaRPr/>
          </a:p>
        </p:txBody>
      </p:sp>
      <p:sp>
        <p:nvSpPr>
          <p:cNvPr id="530" name="Google Shape;530;p51"/>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531" name="Google Shape;531;p51"/>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a:t>Arquitectura C-S</a:t>
            </a:r>
            <a:endParaRPr/>
          </a:p>
          <a:p>
            <a:pPr marL="548640" lvl="2" indent="-548640" algn="l" rtl="0">
              <a:lnSpc>
                <a:spcPct val="85000"/>
              </a:lnSpc>
              <a:spcBef>
                <a:spcPts val="600"/>
              </a:spcBef>
              <a:spcAft>
                <a:spcPts val="0"/>
              </a:spcAft>
              <a:buClr>
                <a:srgbClr val="262626"/>
              </a:buClr>
              <a:buSzPts val="2000"/>
              <a:buChar char=" "/>
            </a:pPr>
            <a:r>
              <a:rPr lang="es-AR"/>
              <a:t>Multinivel</a:t>
            </a:r>
            <a:endParaRPr/>
          </a:p>
          <a:p>
            <a:pPr marL="91440" lvl="0" indent="0" algn="l" rtl="0">
              <a:lnSpc>
                <a:spcPct val="85000"/>
              </a:lnSpc>
              <a:spcBef>
                <a:spcPts val="1300"/>
              </a:spcBef>
              <a:spcAft>
                <a:spcPts val="0"/>
              </a:spcAft>
              <a:buClr>
                <a:srgbClr val="C00000"/>
              </a:buClr>
              <a:buSzPts val="2400"/>
              <a:buFont typeface="Arial"/>
              <a:buNone/>
            </a:pPr>
            <a:endParaRPr/>
          </a:p>
        </p:txBody>
      </p:sp>
      <p:sp>
        <p:nvSpPr>
          <p:cNvPr id="532" name="Google Shape;532;p51"/>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2022</a:t>
            </a:r>
            <a:endParaRPr/>
          </a:p>
        </p:txBody>
      </p:sp>
      <p:sp>
        <p:nvSpPr>
          <p:cNvPr id="533" name="Google Shape;533;p51"/>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534" name="Google Shape;534;p51"/>
          <p:cNvPicPr preferRelativeResize="0"/>
          <p:nvPr/>
        </p:nvPicPr>
        <p:blipFill rotWithShape="1">
          <a:blip r:embed="rId3">
            <a:alphaModFix/>
          </a:blip>
          <a:srcRect/>
          <a:stretch/>
        </p:blipFill>
        <p:spPr>
          <a:xfrm>
            <a:off x="2486025" y="3034746"/>
            <a:ext cx="7217533" cy="303850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A0B6C-7592-CD42-80F6-B194704F120A}"/>
              </a:ext>
            </a:extLst>
          </p:cNvPr>
          <p:cNvSpPr>
            <a:spLocks noGrp="1"/>
          </p:cNvSpPr>
          <p:nvPr>
            <p:ph type="title"/>
          </p:nvPr>
        </p:nvSpPr>
        <p:spPr/>
        <p:txBody>
          <a:bodyPr/>
          <a:lstStyle/>
          <a:p>
            <a:r>
              <a:rPr lang="es-AR" dirty="0"/>
              <a:t>Ejemplos Arquitectura Cliente – servidor multinivel</a:t>
            </a:r>
          </a:p>
        </p:txBody>
      </p:sp>
      <p:sp>
        <p:nvSpPr>
          <p:cNvPr id="3" name="Marcador de número de diapositiva 2">
            <a:extLst>
              <a:ext uri="{FF2B5EF4-FFF2-40B4-BE49-F238E27FC236}">
                <a16:creationId xmlns:a16="http://schemas.microsoft.com/office/drawing/2014/main" id="{AF7736E7-3B69-7307-4C4C-952730EAF5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53</a:t>
            </a:fld>
            <a:endParaRPr lang="es-AR"/>
          </a:p>
        </p:txBody>
      </p:sp>
      <p:sp>
        <p:nvSpPr>
          <p:cNvPr id="4" name="Marcador de texto 3">
            <a:extLst>
              <a:ext uri="{FF2B5EF4-FFF2-40B4-BE49-F238E27FC236}">
                <a16:creationId xmlns:a16="http://schemas.microsoft.com/office/drawing/2014/main" id="{5445CC5A-1552-9EA7-8A9F-F39C5019D7E8}"/>
              </a:ext>
            </a:extLst>
          </p:cNvPr>
          <p:cNvSpPr>
            <a:spLocks noGrp="1"/>
          </p:cNvSpPr>
          <p:nvPr>
            <p:ph type="body" idx="1"/>
          </p:nvPr>
        </p:nvSpPr>
        <p:spPr/>
        <p:txBody>
          <a:bodyPr/>
          <a:lstStyle/>
          <a:p>
            <a:endParaRPr lang="es-AR"/>
          </a:p>
        </p:txBody>
      </p:sp>
      <p:pic>
        <p:nvPicPr>
          <p:cNvPr id="6" name="Imagen 5" descr="Diagrama, Texto&#10;&#10;El contenido generado por IA puede ser incorrecto.">
            <a:extLst>
              <a:ext uri="{FF2B5EF4-FFF2-40B4-BE49-F238E27FC236}">
                <a16:creationId xmlns:a16="http://schemas.microsoft.com/office/drawing/2014/main" id="{1C420884-FF7C-B548-B02E-177EC0B25432}"/>
              </a:ext>
            </a:extLst>
          </p:cNvPr>
          <p:cNvPicPr>
            <a:picLocks noChangeAspect="1"/>
          </p:cNvPicPr>
          <p:nvPr/>
        </p:nvPicPr>
        <p:blipFill>
          <a:blip r:embed="rId2"/>
          <a:stretch>
            <a:fillRect/>
          </a:stretch>
        </p:blipFill>
        <p:spPr>
          <a:xfrm>
            <a:off x="1054835" y="1171773"/>
            <a:ext cx="9421209" cy="5417195"/>
          </a:xfrm>
          <a:prstGeom prst="rect">
            <a:avLst/>
          </a:prstGeom>
        </p:spPr>
      </p:pic>
    </p:spTree>
    <p:extLst>
      <p:ext uri="{BB962C8B-B14F-4D97-AF65-F5344CB8AC3E}">
        <p14:creationId xmlns:p14="http://schemas.microsoft.com/office/powerpoint/2010/main" val="4162976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2"/>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540" name="Google Shape;540;p52"/>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54</a:t>
            </a:fld>
            <a:endParaRPr/>
          </a:p>
        </p:txBody>
      </p:sp>
      <p:sp>
        <p:nvSpPr>
          <p:cNvPr id="541" name="Google Shape;541;p52"/>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542" name="Google Shape;542;p52"/>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b="1" dirty="0"/>
              <a:t>Arquitectura de Componentes Distribuidos</a:t>
            </a:r>
            <a:endParaRPr b="1" dirty="0"/>
          </a:p>
          <a:p>
            <a:pPr marL="347472" lvl="1" indent="-342900" algn="l" rtl="0">
              <a:lnSpc>
                <a:spcPct val="85000"/>
              </a:lnSpc>
              <a:spcBef>
                <a:spcPts val="600"/>
              </a:spcBef>
              <a:spcAft>
                <a:spcPts val="0"/>
              </a:spcAft>
              <a:buClr>
                <a:srgbClr val="262626"/>
              </a:buClr>
              <a:buSzPts val="2800"/>
              <a:buChar char=" "/>
            </a:pPr>
            <a:r>
              <a:rPr lang="es-AR" sz="2800" dirty="0"/>
              <a:t>Diseña al sistema como un conjunto de componentes u objetos que brindan una interfaz de un conjunto de servicios que ellos suministran. Otros componentes u objetos solicitan estos servicios. No hay distinción tajante entre clientes y servidores.</a:t>
            </a:r>
            <a:endParaRPr dirty="0"/>
          </a:p>
          <a:p>
            <a:pPr marL="347472" lvl="1" indent="-342900" algn="l" rtl="0">
              <a:lnSpc>
                <a:spcPct val="85000"/>
              </a:lnSpc>
              <a:spcBef>
                <a:spcPts val="600"/>
              </a:spcBef>
              <a:spcAft>
                <a:spcPts val="0"/>
              </a:spcAft>
              <a:buClr>
                <a:srgbClr val="262626"/>
              </a:buClr>
              <a:buSzPts val="2800"/>
              <a:buChar char=" "/>
            </a:pPr>
            <a:r>
              <a:rPr lang="es-AR" sz="2800" dirty="0"/>
              <a:t>Los componentes pueden distribuirse en varias máquinas a través de la red utilizando un middleware como intermediario de peticiones </a:t>
            </a:r>
            <a:endParaRPr dirty="0"/>
          </a:p>
          <a:p>
            <a:pPr marL="91440" lvl="0" indent="0" algn="l" rtl="0">
              <a:lnSpc>
                <a:spcPct val="85000"/>
              </a:lnSpc>
              <a:spcBef>
                <a:spcPts val="1300"/>
              </a:spcBef>
              <a:spcAft>
                <a:spcPts val="0"/>
              </a:spcAft>
              <a:buClr>
                <a:srgbClr val="C00000"/>
              </a:buClr>
              <a:buSzPts val="2800"/>
              <a:buFont typeface="Arial"/>
              <a:buNone/>
            </a:pPr>
            <a:endParaRPr sz="2800" dirty="0"/>
          </a:p>
        </p:txBody>
      </p:sp>
      <p:sp>
        <p:nvSpPr>
          <p:cNvPr id="543" name="Google Shape;543;p52"/>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2022</a:t>
            </a:r>
            <a:endParaRPr/>
          </a:p>
        </p:txBody>
      </p:sp>
      <p:sp>
        <p:nvSpPr>
          <p:cNvPr id="544" name="Google Shape;544;p52"/>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3"/>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550" name="Google Shape;550;p53"/>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55</a:t>
            </a:fld>
            <a:endParaRPr/>
          </a:p>
        </p:txBody>
      </p:sp>
      <p:sp>
        <p:nvSpPr>
          <p:cNvPr id="551" name="Google Shape;551;p53"/>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552" name="Google Shape;552;p53"/>
          <p:cNvSpPr txBox="1">
            <a:spLocks noGrp="1"/>
          </p:cNvSpPr>
          <p:nvPr>
            <p:ph type="body" idx="2"/>
          </p:nvPr>
        </p:nvSpPr>
        <p:spPr>
          <a:xfrm>
            <a:off x="518461" y="1433471"/>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dirty="0"/>
              <a:t>Arquitectura de Objetos Distribuidos</a:t>
            </a:r>
            <a:endParaRPr dirty="0"/>
          </a:p>
          <a:p>
            <a:pPr marL="91440" lvl="0" indent="0" algn="l" rtl="0">
              <a:lnSpc>
                <a:spcPct val="85000"/>
              </a:lnSpc>
              <a:spcBef>
                <a:spcPts val="1300"/>
              </a:spcBef>
              <a:spcAft>
                <a:spcPts val="0"/>
              </a:spcAft>
              <a:buClr>
                <a:srgbClr val="C00000"/>
              </a:buClr>
              <a:buSzPts val="2400"/>
              <a:buFont typeface="Arial"/>
              <a:buNone/>
            </a:pPr>
            <a:endParaRPr dirty="0"/>
          </a:p>
        </p:txBody>
      </p:sp>
      <p:sp>
        <p:nvSpPr>
          <p:cNvPr id="553" name="Google Shape;553;p53"/>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2022</a:t>
            </a:r>
            <a:endParaRPr/>
          </a:p>
        </p:txBody>
      </p:sp>
      <p:sp>
        <p:nvSpPr>
          <p:cNvPr id="554" name="Google Shape;554;p53"/>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555" name="Google Shape;555;p53"/>
          <p:cNvPicPr preferRelativeResize="0"/>
          <p:nvPr/>
        </p:nvPicPr>
        <p:blipFill rotWithShape="1">
          <a:blip r:embed="rId3">
            <a:alphaModFix/>
          </a:blip>
          <a:srcRect/>
          <a:stretch/>
        </p:blipFill>
        <p:spPr>
          <a:xfrm>
            <a:off x="623392" y="2442296"/>
            <a:ext cx="6161886" cy="2917778"/>
          </a:xfrm>
          <a:prstGeom prst="rect">
            <a:avLst/>
          </a:prstGeom>
          <a:noFill/>
          <a:ln>
            <a:noFill/>
          </a:ln>
        </p:spPr>
      </p:pic>
      <p:sp>
        <p:nvSpPr>
          <p:cNvPr id="3" name="CuadroTexto 2">
            <a:extLst>
              <a:ext uri="{FF2B5EF4-FFF2-40B4-BE49-F238E27FC236}">
                <a16:creationId xmlns:a16="http://schemas.microsoft.com/office/drawing/2014/main" id="{924B1C2E-6C02-BCE7-EB0A-2AD052308D2C}"/>
              </a:ext>
            </a:extLst>
          </p:cNvPr>
          <p:cNvSpPr txBox="1"/>
          <p:nvPr/>
        </p:nvSpPr>
        <p:spPr>
          <a:xfrm>
            <a:off x="7033242" y="2054525"/>
            <a:ext cx="3812768" cy="3693319"/>
          </a:xfrm>
          <a:prstGeom prst="rect">
            <a:avLst/>
          </a:prstGeom>
          <a:noFill/>
        </p:spPr>
        <p:txBody>
          <a:bodyPr wrap="square">
            <a:spAutoFit/>
          </a:bodyPr>
          <a:lstStyle/>
          <a:p>
            <a:pPr algn="ctr"/>
            <a:r>
              <a:rPr lang="es-ES" sz="1800" dirty="0"/>
              <a:t>El </a:t>
            </a:r>
            <a:r>
              <a:rPr lang="es-ES" sz="1800" b="1" dirty="0"/>
              <a:t>middleware</a:t>
            </a:r>
            <a:r>
              <a:rPr lang="es-ES" sz="1800" dirty="0"/>
              <a:t> es un software que actúa como una </a:t>
            </a:r>
            <a:r>
              <a:rPr lang="es-ES" sz="1800" b="1" dirty="0"/>
              <a:t>capa intermedia</a:t>
            </a:r>
            <a:r>
              <a:rPr lang="es-ES" sz="1800" dirty="0"/>
              <a:t> entre las aplicaciones y los sistemas operativos o las redes subyacentes. Su función principal es </a:t>
            </a:r>
            <a:r>
              <a:rPr lang="es-ES" sz="1800" b="1" dirty="0"/>
              <a:t>facilitar la comunicación y la gestión</a:t>
            </a:r>
            <a:r>
              <a:rPr lang="es-ES" sz="1800" dirty="0"/>
              <a:t> de los componentes distribuidos, permitiendo que diferentes partes de un sistema interactúen sin tener que conocer los detalles complejos de la infraestructura de red o del sistema operativo de cada una.</a:t>
            </a:r>
            <a:endParaRPr lang="es-AR" sz="1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E6CC3-3DFA-650C-CDE2-F3291383EEF0}"/>
              </a:ext>
            </a:extLst>
          </p:cNvPr>
          <p:cNvSpPr>
            <a:spLocks noGrp="1"/>
          </p:cNvSpPr>
          <p:nvPr>
            <p:ph type="title"/>
          </p:nvPr>
        </p:nvSpPr>
        <p:spPr>
          <a:xfrm>
            <a:off x="368560" y="148462"/>
            <a:ext cx="9394866" cy="1129444"/>
          </a:xfrm>
        </p:spPr>
        <p:txBody>
          <a:bodyPr>
            <a:normAutofit/>
          </a:bodyPr>
          <a:lstStyle/>
          <a:p>
            <a:r>
              <a:rPr lang="es-AR" dirty="0"/>
              <a:t>Ejemplos de arquitectura de objetos distribuidos</a:t>
            </a:r>
          </a:p>
        </p:txBody>
      </p:sp>
      <p:sp>
        <p:nvSpPr>
          <p:cNvPr id="3" name="Marcador de número de diapositiva 2">
            <a:extLst>
              <a:ext uri="{FF2B5EF4-FFF2-40B4-BE49-F238E27FC236}">
                <a16:creationId xmlns:a16="http://schemas.microsoft.com/office/drawing/2014/main" id="{DF7494EE-F964-4470-762E-EF141FB163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56</a:t>
            </a:fld>
            <a:endParaRPr lang="es-AR"/>
          </a:p>
        </p:txBody>
      </p:sp>
      <p:sp>
        <p:nvSpPr>
          <p:cNvPr id="4" name="Marcador de texto 3">
            <a:extLst>
              <a:ext uri="{FF2B5EF4-FFF2-40B4-BE49-F238E27FC236}">
                <a16:creationId xmlns:a16="http://schemas.microsoft.com/office/drawing/2014/main" id="{28EB9B57-54E9-FAAE-9E47-F12CDE63B70E}"/>
              </a:ext>
            </a:extLst>
          </p:cNvPr>
          <p:cNvSpPr>
            <a:spLocks noGrp="1"/>
          </p:cNvSpPr>
          <p:nvPr>
            <p:ph type="body" idx="1"/>
          </p:nvPr>
        </p:nvSpPr>
        <p:spPr/>
        <p:txBody>
          <a:bodyPr/>
          <a:lstStyle/>
          <a:p>
            <a:endParaRPr lang="es-AR"/>
          </a:p>
        </p:txBody>
      </p:sp>
      <p:pic>
        <p:nvPicPr>
          <p:cNvPr id="7" name="Imagen 6" descr="Diagrama&#10;&#10;El contenido generado por IA puede ser incorrecto.">
            <a:extLst>
              <a:ext uri="{FF2B5EF4-FFF2-40B4-BE49-F238E27FC236}">
                <a16:creationId xmlns:a16="http://schemas.microsoft.com/office/drawing/2014/main" id="{67443EBA-F528-64B3-A12F-193FA988C74D}"/>
              </a:ext>
            </a:extLst>
          </p:cNvPr>
          <p:cNvPicPr>
            <a:picLocks noChangeAspect="1"/>
          </p:cNvPicPr>
          <p:nvPr/>
        </p:nvPicPr>
        <p:blipFill>
          <a:blip r:embed="rId2"/>
          <a:stretch>
            <a:fillRect/>
          </a:stretch>
        </p:blipFill>
        <p:spPr>
          <a:xfrm>
            <a:off x="2797134" y="1364105"/>
            <a:ext cx="9394866" cy="5493895"/>
          </a:xfrm>
          <a:prstGeom prst="rect">
            <a:avLst/>
          </a:prstGeom>
        </p:spPr>
      </p:pic>
      <p:sp>
        <p:nvSpPr>
          <p:cNvPr id="9" name="CuadroTexto 8">
            <a:extLst>
              <a:ext uri="{FF2B5EF4-FFF2-40B4-BE49-F238E27FC236}">
                <a16:creationId xmlns:a16="http://schemas.microsoft.com/office/drawing/2014/main" id="{B36A6BB5-B53B-E007-2A74-4349BD14794F}"/>
              </a:ext>
            </a:extLst>
          </p:cNvPr>
          <p:cNvSpPr txBox="1"/>
          <p:nvPr/>
        </p:nvSpPr>
        <p:spPr>
          <a:xfrm>
            <a:off x="46502" y="1277906"/>
            <a:ext cx="3146404" cy="37856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buNone/>
            </a:pPr>
            <a:r>
              <a:rPr lang="es-ES" sz="1600" b="1" dirty="0"/>
              <a:t>CORBA</a:t>
            </a:r>
            <a:r>
              <a:rPr lang="es-ES" sz="1600" dirty="0"/>
              <a:t> son las siglas de </a:t>
            </a:r>
            <a:r>
              <a:rPr lang="es-ES" sz="1600" b="1" dirty="0" err="1"/>
              <a:t>Common</a:t>
            </a:r>
            <a:r>
              <a:rPr lang="es-ES" sz="1600" b="1" dirty="0"/>
              <a:t> </a:t>
            </a:r>
            <a:r>
              <a:rPr lang="es-ES" sz="1600" b="1" dirty="0" err="1"/>
              <a:t>Object</a:t>
            </a:r>
            <a:r>
              <a:rPr lang="es-ES" sz="1600" b="1" dirty="0"/>
              <a:t> </a:t>
            </a:r>
            <a:r>
              <a:rPr lang="es-ES" sz="1600" b="1" dirty="0" err="1"/>
              <a:t>Request</a:t>
            </a:r>
            <a:r>
              <a:rPr lang="es-ES" sz="1600" b="1" dirty="0"/>
              <a:t> </a:t>
            </a:r>
            <a:r>
              <a:rPr lang="es-ES" sz="1600" b="1" dirty="0" err="1"/>
              <a:t>Broker</a:t>
            </a:r>
            <a:r>
              <a:rPr lang="es-ES" sz="1600" b="1" dirty="0"/>
              <a:t> </a:t>
            </a:r>
            <a:r>
              <a:rPr lang="es-ES" sz="1600" b="1" dirty="0" err="1"/>
              <a:t>Architecture</a:t>
            </a:r>
            <a:r>
              <a:rPr lang="es-ES" sz="1600" dirty="0"/>
              <a:t> (Arquitectura de Agente de Petición de Objetos Común).</a:t>
            </a:r>
          </a:p>
          <a:p>
            <a:pPr algn="ctr"/>
            <a:r>
              <a:rPr lang="es-ES" sz="1600" dirty="0"/>
              <a:t>Es un estándar definido por el </a:t>
            </a:r>
            <a:r>
              <a:rPr lang="es-ES" sz="1600" dirty="0" err="1"/>
              <a:t>Object</a:t>
            </a:r>
            <a:r>
              <a:rPr lang="es-ES" sz="1600" dirty="0"/>
              <a:t> Management </a:t>
            </a:r>
            <a:r>
              <a:rPr lang="es-ES" sz="1600" dirty="0" err="1"/>
              <a:t>Group</a:t>
            </a:r>
            <a:r>
              <a:rPr lang="es-ES" sz="1600" dirty="0"/>
              <a:t> (OMG) diseñado para permitir que componentes de software escritos en diferentes lenguajes de programación y ejecutándose en diferentes máquinas (y sistemas operativos) puedan </a:t>
            </a:r>
            <a:r>
              <a:rPr lang="es-ES" sz="1600" b="1" dirty="0"/>
              <a:t>interoperar</a:t>
            </a:r>
            <a:r>
              <a:rPr lang="es-ES" sz="1600" dirty="0"/>
              <a:t> y trabajar juntos como si fueran objetos locales.</a:t>
            </a:r>
          </a:p>
        </p:txBody>
      </p:sp>
      <p:sp>
        <p:nvSpPr>
          <p:cNvPr id="11" name="CuadroTexto 10">
            <a:extLst>
              <a:ext uri="{FF2B5EF4-FFF2-40B4-BE49-F238E27FC236}">
                <a16:creationId xmlns:a16="http://schemas.microsoft.com/office/drawing/2014/main" id="{FD556352-FB77-0D8C-87C9-9A960EE24161}"/>
              </a:ext>
            </a:extLst>
          </p:cNvPr>
          <p:cNvSpPr txBox="1"/>
          <p:nvPr/>
        </p:nvSpPr>
        <p:spPr>
          <a:xfrm>
            <a:off x="5199902" y="2477663"/>
            <a:ext cx="3289267" cy="403187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pPr algn="ctr">
              <a:buNone/>
            </a:pPr>
            <a:r>
              <a:rPr lang="es-ES" sz="1600" b="1" dirty="0"/>
              <a:t>RMI</a:t>
            </a:r>
            <a:r>
              <a:rPr lang="es-ES" sz="1600" dirty="0"/>
              <a:t> son las siglas de </a:t>
            </a:r>
            <a:r>
              <a:rPr lang="es-ES" sz="1600" b="1" dirty="0"/>
              <a:t>Remote </a:t>
            </a:r>
            <a:r>
              <a:rPr lang="es-ES" sz="1600" b="1" dirty="0" err="1"/>
              <a:t>Method</a:t>
            </a:r>
            <a:r>
              <a:rPr lang="es-ES" sz="1600" b="1" dirty="0"/>
              <a:t> </a:t>
            </a:r>
            <a:r>
              <a:rPr lang="es-ES" sz="1600" b="1" dirty="0" err="1"/>
              <a:t>Invocation</a:t>
            </a:r>
            <a:r>
              <a:rPr lang="es-ES" sz="1600" dirty="0"/>
              <a:t> (Invocación de Método Remoto).</a:t>
            </a:r>
          </a:p>
          <a:p>
            <a:pPr algn="ctr"/>
            <a:r>
              <a:rPr lang="es-ES" sz="1600" dirty="0"/>
              <a:t>Es una API (Interfaz de Programación de Aplicaciones) nativa del lenguaje de programación </a:t>
            </a:r>
            <a:r>
              <a:rPr lang="es-ES" sz="1600" b="1" dirty="0"/>
              <a:t>Java</a:t>
            </a:r>
            <a:r>
              <a:rPr lang="es-ES" sz="1600" dirty="0"/>
              <a:t> que permite que un objeto que se ejecuta en una Máquina Virtual Java (JVM) pueda </a:t>
            </a:r>
            <a:r>
              <a:rPr lang="es-ES" sz="1600" b="1" dirty="0"/>
              <a:t>invocar métodos</a:t>
            </a:r>
            <a:r>
              <a:rPr lang="es-ES" sz="1600" dirty="0"/>
              <a:t> de un objeto que se está ejecutando en </a:t>
            </a:r>
            <a:r>
              <a:rPr lang="es-ES" sz="1600" b="1" dirty="0"/>
              <a:t>otra JVM diferente</a:t>
            </a:r>
            <a:r>
              <a:rPr lang="es-ES" sz="1600" dirty="0"/>
              <a:t>. Estas </a:t>
            </a:r>
            <a:r>
              <a:rPr lang="es-ES" sz="1600" dirty="0" err="1"/>
              <a:t>JVMs</a:t>
            </a:r>
            <a:r>
              <a:rPr lang="es-ES" sz="1600" dirty="0"/>
              <a:t> pueden estar en la misma máquina física o en máquinas separadas conectadas por una red.</a:t>
            </a:r>
          </a:p>
        </p:txBody>
      </p:sp>
      <p:sp>
        <p:nvSpPr>
          <p:cNvPr id="13" name="CuadroTexto 12">
            <a:extLst>
              <a:ext uri="{FF2B5EF4-FFF2-40B4-BE49-F238E27FC236}">
                <a16:creationId xmlns:a16="http://schemas.microsoft.com/office/drawing/2014/main" id="{584DEBCB-BE75-17EA-AB1E-194E527C8355}"/>
              </a:ext>
            </a:extLst>
          </p:cNvPr>
          <p:cNvSpPr txBox="1"/>
          <p:nvPr/>
        </p:nvSpPr>
        <p:spPr>
          <a:xfrm>
            <a:off x="9705454" y="1602673"/>
            <a:ext cx="2486546" cy="501675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pPr algn="ctr">
              <a:buNone/>
            </a:pPr>
            <a:r>
              <a:rPr lang="es-ES" sz="1600" b="1" dirty="0"/>
              <a:t>DCOM</a:t>
            </a:r>
            <a:r>
              <a:rPr lang="es-ES" sz="1600" dirty="0"/>
              <a:t> son las siglas de </a:t>
            </a:r>
            <a:r>
              <a:rPr lang="es-ES" sz="1600" b="1" dirty="0" err="1"/>
              <a:t>Distributed</a:t>
            </a:r>
            <a:r>
              <a:rPr lang="es-ES" sz="1600" b="1" dirty="0"/>
              <a:t> </a:t>
            </a:r>
            <a:r>
              <a:rPr lang="es-ES" sz="1600" b="1" dirty="0" err="1"/>
              <a:t>Component</a:t>
            </a:r>
            <a:r>
              <a:rPr lang="es-ES" sz="1600" b="1" dirty="0"/>
              <a:t> </a:t>
            </a:r>
            <a:r>
              <a:rPr lang="es-ES" sz="1600" b="1" dirty="0" err="1"/>
              <a:t>Object</a:t>
            </a:r>
            <a:r>
              <a:rPr lang="es-ES" sz="1600" b="1" dirty="0"/>
              <a:t> </a:t>
            </a:r>
            <a:r>
              <a:rPr lang="es-ES" sz="1600" b="1" dirty="0" err="1"/>
              <a:t>Model</a:t>
            </a:r>
            <a:r>
              <a:rPr lang="es-ES" sz="1600" dirty="0"/>
              <a:t> (Modelo de Objetos Componentes Distribuidos).</a:t>
            </a:r>
          </a:p>
          <a:p>
            <a:pPr algn="ctr"/>
            <a:r>
              <a:rPr lang="es-ES" sz="1600" dirty="0"/>
              <a:t>Es una tecnología desarrollada por </a:t>
            </a:r>
            <a:r>
              <a:rPr lang="es-ES" sz="1600" b="1" dirty="0"/>
              <a:t>Microsoft</a:t>
            </a:r>
            <a:r>
              <a:rPr lang="es-ES" sz="1600" dirty="0"/>
              <a:t> que permite que componentes de software (objetos COM) se comuniquen directamente a través de una red. Es, esencialmente, una </a:t>
            </a:r>
            <a:r>
              <a:rPr lang="es-ES" sz="1600" b="1" dirty="0"/>
              <a:t>extensión del </a:t>
            </a:r>
            <a:r>
              <a:rPr lang="es-ES" sz="1600" b="1" dirty="0" err="1"/>
              <a:t>Component</a:t>
            </a:r>
            <a:r>
              <a:rPr lang="es-ES" sz="1600" b="1" dirty="0"/>
              <a:t> </a:t>
            </a:r>
            <a:r>
              <a:rPr lang="es-ES" sz="1600" b="1" dirty="0" err="1"/>
              <a:t>Object</a:t>
            </a:r>
            <a:r>
              <a:rPr lang="es-ES" sz="1600" b="1" dirty="0"/>
              <a:t> </a:t>
            </a:r>
            <a:r>
              <a:rPr lang="es-ES" sz="1600" b="1" dirty="0" err="1"/>
              <a:t>Model</a:t>
            </a:r>
            <a:r>
              <a:rPr lang="es-ES" sz="1600" b="1" dirty="0"/>
              <a:t> (COM)</a:t>
            </a:r>
            <a:r>
              <a:rPr lang="es-ES" sz="1600" dirty="0"/>
              <a:t> de Microsoft para soportar la comunicación distribuida.</a:t>
            </a:r>
          </a:p>
        </p:txBody>
      </p:sp>
    </p:spTree>
    <p:extLst>
      <p:ext uri="{BB962C8B-B14F-4D97-AF65-F5344CB8AC3E}">
        <p14:creationId xmlns:p14="http://schemas.microsoft.com/office/powerpoint/2010/main" val="83558886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4"/>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561" name="Google Shape;561;p54"/>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57</a:t>
            </a:fld>
            <a:endParaRPr/>
          </a:p>
        </p:txBody>
      </p:sp>
      <p:sp>
        <p:nvSpPr>
          <p:cNvPr id="562" name="Google Shape;562;p54"/>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563" name="Google Shape;563;p54"/>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203200" algn="l" rtl="0">
              <a:lnSpc>
                <a:spcPct val="85000"/>
              </a:lnSpc>
              <a:spcBef>
                <a:spcPts val="0"/>
              </a:spcBef>
              <a:spcAft>
                <a:spcPts val="0"/>
              </a:spcAft>
              <a:buClr>
                <a:srgbClr val="C00000"/>
              </a:buClr>
              <a:buSzPts val="3200"/>
              <a:buFont typeface="Arial"/>
              <a:buChar char="»"/>
            </a:pPr>
            <a:r>
              <a:rPr lang="es-AR" sz="3200" b="1"/>
              <a:t>Computación Distribuida inter-organizacional</a:t>
            </a:r>
            <a:endParaRPr b="1"/>
          </a:p>
          <a:p>
            <a:pPr marL="347472" lvl="1" indent="-342900" algn="l" rtl="0">
              <a:lnSpc>
                <a:spcPct val="85000"/>
              </a:lnSpc>
              <a:spcBef>
                <a:spcPts val="600"/>
              </a:spcBef>
              <a:spcAft>
                <a:spcPts val="0"/>
              </a:spcAft>
              <a:buClr>
                <a:srgbClr val="262626"/>
              </a:buClr>
              <a:buSzPts val="3200"/>
              <a:buChar char=" "/>
            </a:pPr>
            <a:r>
              <a:rPr lang="es-AR" sz="3200"/>
              <a:t>Una organización tiene varios servidores y reparte su carga computacional entre ellos.</a:t>
            </a:r>
            <a:endParaRPr/>
          </a:p>
          <a:p>
            <a:pPr marL="347472" lvl="1" indent="-342900" algn="l" rtl="0">
              <a:lnSpc>
                <a:spcPct val="85000"/>
              </a:lnSpc>
              <a:spcBef>
                <a:spcPts val="600"/>
              </a:spcBef>
              <a:spcAft>
                <a:spcPts val="0"/>
              </a:spcAft>
              <a:buClr>
                <a:srgbClr val="262626"/>
              </a:buClr>
              <a:buSzPts val="3200"/>
              <a:buChar char=" "/>
            </a:pPr>
            <a:r>
              <a:rPr lang="es-AR" sz="3200"/>
              <a:t>Extender este concepto a varias organizaciones.</a:t>
            </a:r>
            <a:endParaRPr/>
          </a:p>
          <a:p>
            <a:pPr marL="347472" lvl="1" indent="-139700" algn="l" rtl="0">
              <a:lnSpc>
                <a:spcPct val="85000"/>
              </a:lnSpc>
              <a:spcBef>
                <a:spcPts val="600"/>
              </a:spcBef>
              <a:spcAft>
                <a:spcPts val="0"/>
              </a:spcAft>
              <a:buClr>
                <a:srgbClr val="262626"/>
              </a:buClr>
              <a:buSzPts val="3200"/>
              <a:buNone/>
            </a:pPr>
            <a:endParaRPr sz="3200"/>
          </a:p>
          <a:p>
            <a:pPr marL="347472" lvl="1" indent="-342900" algn="l" rtl="0">
              <a:lnSpc>
                <a:spcPct val="85000"/>
              </a:lnSpc>
              <a:spcBef>
                <a:spcPts val="600"/>
              </a:spcBef>
              <a:spcAft>
                <a:spcPts val="0"/>
              </a:spcAft>
              <a:buClr>
                <a:srgbClr val="262626"/>
              </a:buClr>
              <a:buSzPts val="3200"/>
              <a:buChar char=" "/>
            </a:pPr>
            <a:r>
              <a:rPr lang="es-AR" sz="3200"/>
              <a:t>Pueden ser arquitecturas del tipo:</a:t>
            </a:r>
            <a:endParaRPr/>
          </a:p>
          <a:p>
            <a:pPr marL="457200" lvl="2" indent="-457200" algn="l" rtl="0">
              <a:lnSpc>
                <a:spcPct val="85000"/>
              </a:lnSpc>
              <a:spcBef>
                <a:spcPts val="600"/>
              </a:spcBef>
              <a:spcAft>
                <a:spcPts val="0"/>
              </a:spcAft>
              <a:buSzPts val="2800"/>
              <a:buFont typeface="Noto Sans Symbols"/>
              <a:buChar char="❑"/>
            </a:pPr>
            <a:r>
              <a:rPr lang="es-AR" sz="2800"/>
              <a:t>Peer-to-Peer</a:t>
            </a:r>
            <a:endParaRPr/>
          </a:p>
          <a:p>
            <a:pPr marL="457200" lvl="2" indent="-457200" algn="l" rtl="0">
              <a:lnSpc>
                <a:spcPct val="85000"/>
              </a:lnSpc>
              <a:spcBef>
                <a:spcPts val="600"/>
              </a:spcBef>
              <a:spcAft>
                <a:spcPts val="0"/>
              </a:spcAft>
              <a:buSzPts val="2800"/>
              <a:buFont typeface="Noto Sans Symbols"/>
              <a:buChar char="❑"/>
            </a:pPr>
            <a:r>
              <a:rPr lang="es-AR" sz="2800"/>
              <a:t>Orientados a servicios</a:t>
            </a:r>
            <a:endParaRPr/>
          </a:p>
          <a:p>
            <a:pPr marL="548640" lvl="2" indent="-370840" algn="l" rtl="0">
              <a:lnSpc>
                <a:spcPct val="85000"/>
              </a:lnSpc>
              <a:spcBef>
                <a:spcPts val="600"/>
              </a:spcBef>
              <a:spcAft>
                <a:spcPts val="0"/>
              </a:spcAft>
              <a:buClr>
                <a:srgbClr val="262626"/>
              </a:buClr>
              <a:buSzPts val="2800"/>
              <a:buNone/>
            </a:pPr>
            <a:endParaRPr sz="2800"/>
          </a:p>
          <a:p>
            <a:pPr marL="347472" lvl="1" indent="-139700" algn="l" rtl="0">
              <a:lnSpc>
                <a:spcPct val="85000"/>
              </a:lnSpc>
              <a:spcBef>
                <a:spcPts val="600"/>
              </a:spcBef>
              <a:spcAft>
                <a:spcPts val="0"/>
              </a:spcAft>
              <a:buClr>
                <a:srgbClr val="262626"/>
              </a:buClr>
              <a:buSzPts val="3200"/>
              <a:buNone/>
            </a:pPr>
            <a:endParaRPr sz="3200"/>
          </a:p>
          <a:p>
            <a:pPr marL="91440" lvl="0" indent="0" algn="l" rtl="0">
              <a:lnSpc>
                <a:spcPct val="85000"/>
              </a:lnSpc>
              <a:spcBef>
                <a:spcPts val="1300"/>
              </a:spcBef>
              <a:spcAft>
                <a:spcPts val="0"/>
              </a:spcAft>
              <a:buClr>
                <a:srgbClr val="C00000"/>
              </a:buClr>
              <a:buSzPts val="3200"/>
              <a:buFont typeface="Arial"/>
              <a:buNone/>
            </a:pPr>
            <a:endParaRPr sz="3200"/>
          </a:p>
          <a:p>
            <a:pPr marL="91440" lvl="0" indent="0" algn="l" rtl="0">
              <a:lnSpc>
                <a:spcPct val="85000"/>
              </a:lnSpc>
              <a:spcBef>
                <a:spcPts val="1300"/>
              </a:spcBef>
              <a:spcAft>
                <a:spcPts val="0"/>
              </a:spcAft>
              <a:buClr>
                <a:srgbClr val="C00000"/>
              </a:buClr>
              <a:buSzPts val="3200"/>
              <a:buFont typeface="Arial"/>
              <a:buNone/>
            </a:pPr>
            <a:endParaRPr sz="3200"/>
          </a:p>
        </p:txBody>
      </p:sp>
      <p:sp>
        <p:nvSpPr>
          <p:cNvPr id="564" name="Google Shape;564;p54"/>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5"/>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570" name="Google Shape;570;p55"/>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58</a:t>
            </a:fld>
            <a:endParaRPr/>
          </a:p>
        </p:txBody>
      </p:sp>
      <p:sp>
        <p:nvSpPr>
          <p:cNvPr id="571" name="Google Shape;571;p55"/>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p:txBody>
      </p:sp>
      <p:sp>
        <p:nvSpPr>
          <p:cNvPr id="572" name="Google Shape;572;p55"/>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b="1" dirty="0"/>
              <a:t>Computación Distribuida </a:t>
            </a:r>
            <a:r>
              <a:rPr lang="es-AR" b="1" dirty="0" err="1"/>
              <a:t>inter-organizacional</a:t>
            </a:r>
            <a:endParaRPr b="1" dirty="0"/>
          </a:p>
          <a:p>
            <a:pPr marL="347472" lvl="1" indent="-342900" algn="l" rtl="0">
              <a:lnSpc>
                <a:spcPct val="85000"/>
              </a:lnSpc>
              <a:spcBef>
                <a:spcPts val="600"/>
              </a:spcBef>
              <a:spcAft>
                <a:spcPts val="0"/>
              </a:spcAft>
              <a:buClr>
                <a:srgbClr val="262626"/>
              </a:buClr>
              <a:buSzPts val="2400"/>
              <a:buChar char=" "/>
            </a:pPr>
            <a:r>
              <a:rPr lang="es-AR" dirty="0"/>
              <a:t>Arquitecturas Peer-</a:t>
            </a:r>
            <a:r>
              <a:rPr lang="es-AR" dirty="0" err="1"/>
              <a:t>to</a:t>
            </a:r>
            <a:r>
              <a:rPr lang="es-AR" dirty="0"/>
              <a:t>-Peer (P2P)</a:t>
            </a:r>
            <a:endParaRPr dirty="0"/>
          </a:p>
          <a:p>
            <a:pPr marL="347472" lvl="1" indent="-342900" algn="l" rtl="0">
              <a:lnSpc>
                <a:spcPct val="85000"/>
              </a:lnSpc>
              <a:spcBef>
                <a:spcPts val="600"/>
              </a:spcBef>
              <a:spcAft>
                <a:spcPts val="0"/>
              </a:spcAft>
              <a:buClr>
                <a:srgbClr val="262626"/>
              </a:buClr>
              <a:buSzPts val="2400"/>
              <a:buChar char=" "/>
            </a:pPr>
            <a:r>
              <a:rPr lang="es-AR" dirty="0"/>
              <a:t>Sistemas descentralizados en los que el cálculo puede llevarse a cabo en cualquier nodo de la red</a:t>
            </a:r>
            <a:endParaRPr dirty="0"/>
          </a:p>
          <a:p>
            <a:pPr marL="347472" lvl="1" indent="-342900" algn="l" rtl="0">
              <a:lnSpc>
                <a:spcPct val="85000"/>
              </a:lnSpc>
              <a:spcBef>
                <a:spcPts val="600"/>
              </a:spcBef>
              <a:spcAft>
                <a:spcPts val="0"/>
              </a:spcAft>
              <a:buClr>
                <a:srgbClr val="262626"/>
              </a:buClr>
              <a:buSzPts val="2400"/>
              <a:buChar char=" "/>
            </a:pPr>
            <a:r>
              <a:rPr lang="es-AR" dirty="0"/>
              <a:t>Se diseñan para aprovechar la ventaja de la potencia computacional y el almacenamiento a través de una red</a:t>
            </a:r>
            <a:endParaRPr dirty="0"/>
          </a:p>
          <a:p>
            <a:pPr marL="347472" lvl="1" indent="-342900" algn="l" rtl="0">
              <a:lnSpc>
                <a:spcPct val="85000"/>
              </a:lnSpc>
              <a:spcBef>
                <a:spcPts val="600"/>
              </a:spcBef>
              <a:spcAft>
                <a:spcPts val="0"/>
              </a:spcAft>
              <a:buClr>
                <a:srgbClr val="262626"/>
              </a:buClr>
              <a:buSzPts val="2400"/>
              <a:buChar char=" "/>
            </a:pPr>
            <a:r>
              <a:rPr lang="es-AR" dirty="0"/>
              <a:t>Pueden utilizar una arquitectura </a:t>
            </a:r>
            <a:endParaRPr dirty="0"/>
          </a:p>
          <a:p>
            <a:pPr marL="548640" lvl="2" indent="-548640" algn="l" rtl="0">
              <a:lnSpc>
                <a:spcPct val="85000"/>
              </a:lnSpc>
              <a:spcBef>
                <a:spcPts val="600"/>
              </a:spcBef>
              <a:spcAft>
                <a:spcPts val="0"/>
              </a:spcAft>
              <a:buClr>
                <a:srgbClr val="262626"/>
              </a:buClr>
              <a:buSzPts val="2000"/>
              <a:buChar char=" "/>
            </a:pPr>
            <a:r>
              <a:rPr lang="es-AR" dirty="0"/>
              <a:t>Descentralizada </a:t>
            </a:r>
            <a:endParaRPr dirty="0"/>
          </a:p>
          <a:p>
            <a:pPr marL="822960" lvl="3" indent="-822960" algn="l" rtl="0">
              <a:lnSpc>
                <a:spcPct val="85000"/>
              </a:lnSpc>
              <a:spcBef>
                <a:spcPts val="600"/>
              </a:spcBef>
              <a:spcAft>
                <a:spcPts val="0"/>
              </a:spcAft>
              <a:buClr>
                <a:srgbClr val="262626"/>
              </a:buClr>
              <a:buSzPts val="1800"/>
              <a:buChar char=" "/>
            </a:pPr>
            <a:r>
              <a:rPr lang="es-AR" dirty="0"/>
              <a:t>donde cada nodo rutea los paquetes a sus vecinos hasta encontrar el destino </a:t>
            </a:r>
            <a:endParaRPr dirty="0"/>
          </a:p>
          <a:p>
            <a:pPr marL="548640" lvl="2" indent="-548640" algn="l" rtl="0">
              <a:lnSpc>
                <a:spcPct val="85000"/>
              </a:lnSpc>
              <a:spcBef>
                <a:spcPts val="600"/>
              </a:spcBef>
              <a:spcAft>
                <a:spcPts val="0"/>
              </a:spcAft>
              <a:buClr>
                <a:srgbClr val="262626"/>
              </a:buClr>
              <a:buSzPts val="2000"/>
              <a:buChar char=" "/>
            </a:pPr>
            <a:r>
              <a:rPr lang="es-AR" dirty="0" err="1"/>
              <a:t>Semi-centralizada</a:t>
            </a:r>
            <a:r>
              <a:rPr lang="es-AR" dirty="0"/>
              <a:t>  </a:t>
            </a:r>
            <a:endParaRPr dirty="0"/>
          </a:p>
          <a:p>
            <a:pPr marL="822960" lvl="3" indent="-822960" algn="l" rtl="0">
              <a:lnSpc>
                <a:spcPct val="85000"/>
              </a:lnSpc>
              <a:spcBef>
                <a:spcPts val="600"/>
              </a:spcBef>
              <a:spcAft>
                <a:spcPts val="0"/>
              </a:spcAft>
              <a:buClr>
                <a:srgbClr val="262626"/>
              </a:buClr>
              <a:buSzPts val="1800"/>
              <a:buChar char=" "/>
            </a:pPr>
            <a:r>
              <a:rPr lang="es-AR" dirty="0"/>
              <a:t>donde un servidor ayuda a conectarse a los nodos o coordinar resultados</a:t>
            </a:r>
            <a:endParaRPr dirty="0"/>
          </a:p>
          <a:p>
            <a:pPr marL="347472" lvl="1" indent="-190500" algn="l" rtl="0">
              <a:lnSpc>
                <a:spcPct val="85000"/>
              </a:lnSpc>
              <a:spcBef>
                <a:spcPts val="600"/>
              </a:spcBef>
              <a:spcAft>
                <a:spcPts val="0"/>
              </a:spcAft>
              <a:buClr>
                <a:srgbClr val="262626"/>
              </a:buClr>
              <a:buSzPts val="2400"/>
              <a:buNone/>
            </a:pPr>
            <a:endParaRPr dirty="0"/>
          </a:p>
          <a:p>
            <a:pPr marL="548640" lvl="2" indent="-421640" algn="l" rtl="0">
              <a:lnSpc>
                <a:spcPct val="85000"/>
              </a:lnSpc>
              <a:spcBef>
                <a:spcPts val="600"/>
              </a:spcBef>
              <a:spcAft>
                <a:spcPts val="0"/>
              </a:spcAft>
              <a:buClr>
                <a:srgbClr val="262626"/>
              </a:buClr>
              <a:buSzPts val="2000"/>
              <a:buNone/>
            </a:pPr>
            <a:endParaRPr dirty="0"/>
          </a:p>
          <a:p>
            <a:pPr marL="347472" lvl="1" indent="-190500" algn="l" rtl="0">
              <a:lnSpc>
                <a:spcPct val="85000"/>
              </a:lnSpc>
              <a:spcBef>
                <a:spcPts val="600"/>
              </a:spcBef>
              <a:spcAft>
                <a:spcPts val="0"/>
              </a:spcAft>
              <a:buClr>
                <a:srgbClr val="262626"/>
              </a:buClr>
              <a:buSzPts val="2400"/>
              <a:buNone/>
            </a:pPr>
            <a:endParaRPr dirty="0"/>
          </a:p>
        </p:txBody>
      </p:sp>
      <p:sp>
        <p:nvSpPr>
          <p:cNvPr id="573" name="Google Shape;573;p55"/>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6"/>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579" name="Google Shape;579;p56"/>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59</a:t>
            </a:fld>
            <a:endParaRPr/>
          </a:p>
        </p:txBody>
      </p:sp>
      <p:sp>
        <p:nvSpPr>
          <p:cNvPr id="580" name="Google Shape;580;p56"/>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581" name="Google Shape;581;p56"/>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l" rtl="0">
              <a:lnSpc>
                <a:spcPct val="85000"/>
              </a:lnSpc>
              <a:spcBef>
                <a:spcPts val="0"/>
              </a:spcBef>
              <a:spcAft>
                <a:spcPts val="0"/>
              </a:spcAft>
              <a:buClr>
                <a:srgbClr val="C00000"/>
              </a:buClr>
              <a:buSzPts val="2400"/>
              <a:buFont typeface="Arial"/>
              <a:buChar char="»"/>
            </a:pPr>
            <a:r>
              <a:rPr lang="es-AR"/>
              <a:t>Computación Distribuida inter-organizacional</a:t>
            </a:r>
            <a:endParaRPr/>
          </a:p>
          <a:p>
            <a:pPr marL="347472" lvl="1" indent="-342900" algn="l" rtl="0">
              <a:lnSpc>
                <a:spcPct val="85000"/>
              </a:lnSpc>
              <a:spcBef>
                <a:spcPts val="600"/>
              </a:spcBef>
              <a:spcAft>
                <a:spcPts val="0"/>
              </a:spcAft>
              <a:buClr>
                <a:srgbClr val="262626"/>
              </a:buClr>
              <a:buSzPts val="2400"/>
              <a:buChar char=" "/>
            </a:pPr>
            <a:r>
              <a:rPr lang="es-AR" u="sng"/>
              <a:t>Arquitecturas Peer-to-Peer (P2P)</a:t>
            </a:r>
            <a:endParaRPr u="sng"/>
          </a:p>
          <a:p>
            <a:pPr marL="91440" lvl="0" indent="0" algn="l" rtl="0">
              <a:lnSpc>
                <a:spcPct val="85000"/>
              </a:lnSpc>
              <a:spcBef>
                <a:spcPts val="1300"/>
              </a:spcBef>
              <a:spcAft>
                <a:spcPts val="0"/>
              </a:spcAft>
              <a:buClr>
                <a:srgbClr val="C00000"/>
              </a:buClr>
              <a:buSzPts val="2400"/>
              <a:buFont typeface="Arial"/>
              <a:buNone/>
            </a:pPr>
            <a:endParaRPr/>
          </a:p>
        </p:txBody>
      </p:sp>
      <p:sp>
        <p:nvSpPr>
          <p:cNvPr id="582" name="Google Shape;582;p56"/>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2022</a:t>
            </a:r>
            <a:endParaRPr/>
          </a:p>
        </p:txBody>
      </p:sp>
      <p:sp>
        <p:nvSpPr>
          <p:cNvPr id="583" name="Google Shape;583;p56"/>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584" name="Google Shape;584;p56"/>
          <p:cNvPicPr preferRelativeResize="0"/>
          <p:nvPr/>
        </p:nvPicPr>
        <p:blipFill rotWithShape="1">
          <a:blip r:embed="rId3">
            <a:alphaModFix/>
          </a:blip>
          <a:srcRect/>
          <a:stretch/>
        </p:blipFill>
        <p:spPr>
          <a:xfrm>
            <a:off x="1530753" y="3572446"/>
            <a:ext cx="5141913" cy="2455862"/>
          </a:xfrm>
          <a:prstGeom prst="rect">
            <a:avLst/>
          </a:prstGeom>
          <a:noFill/>
          <a:ln>
            <a:noFill/>
          </a:ln>
          <a:effectLst>
            <a:outerShdw blurRad="292100" dist="139700" dir="2700000" algn="tl" rotWithShape="0">
              <a:srgbClr val="333333">
                <a:alpha val="63921"/>
              </a:srgbClr>
            </a:outerShdw>
          </a:effectLst>
        </p:spPr>
      </p:pic>
      <p:pic>
        <p:nvPicPr>
          <p:cNvPr id="585" name="Google Shape;585;p56"/>
          <p:cNvPicPr preferRelativeResize="0"/>
          <p:nvPr/>
        </p:nvPicPr>
        <p:blipFill rotWithShape="1">
          <a:blip r:embed="rId4">
            <a:alphaModFix/>
          </a:blip>
          <a:srcRect/>
          <a:stretch/>
        </p:blipFill>
        <p:spPr>
          <a:xfrm>
            <a:off x="6958416" y="3501008"/>
            <a:ext cx="3546475" cy="2287588"/>
          </a:xfrm>
          <a:prstGeom prst="rect">
            <a:avLst/>
          </a:prstGeom>
          <a:noFill/>
          <a:ln>
            <a:noFill/>
          </a:ln>
          <a:effectLst>
            <a:outerShdw blurRad="292100" dist="139700" dir="2700000" algn="tl" rotWithShape="0">
              <a:srgbClr val="333333">
                <a:alpha val="63921"/>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6"/>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dirty="0"/>
              <a:t>Diseño Arquitectónico</a:t>
            </a:r>
            <a:br>
              <a:rPr lang="es-AR" dirty="0"/>
            </a:br>
            <a:endParaRPr dirty="0"/>
          </a:p>
        </p:txBody>
      </p:sp>
      <p:sp>
        <p:nvSpPr>
          <p:cNvPr id="163" name="Google Shape;163;p6"/>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6</a:t>
            </a:fld>
            <a:endParaRPr/>
          </a:p>
        </p:txBody>
      </p:sp>
      <p:sp>
        <p:nvSpPr>
          <p:cNvPr id="164" name="Google Shape;164;p6"/>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p:txBody>
      </p:sp>
      <p:sp>
        <p:nvSpPr>
          <p:cNvPr id="165" name="Google Shape;165;p6"/>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514350" lvl="0" indent="-514350" algn="l" rtl="0">
              <a:lnSpc>
                <a:spcPct val="85000"/>
              </a:lnSpc>
              <a:spcBef>
                <a:spcPts val="0"/>
              </a:spcBef>
              <a:spcAft>
                <a:spcPts val="0"/>
              </a:spcAft>
              <a:buSzPts val="3600"/>
              <a:buFont typeface="Calibri"/>
              <a:buAutoNum type="arabicPeriod"/>
            </a:pPr>
            <a:r>
              <a:rPr lang="es-AR" sz="3600">
                <a:solidFill>
                  <a:schemeClr val="dk2"/>
                </a:solidFill>
              </a:rPr>
              <a:t>Organización del sistema</a:t>
            </a:r>
            <a:endParaRPr>
              <a:solidFill>
                <a:schemeClr val="dk2"/>
              </a:solidFill>
            </a:endParaRPr>
          </a:p>
          <a:p>
            <a:pPr marL="514350" lvl="0" indent="-514350" algn="l" rtl="0">
              <a:lnSpc>
                <a:spcPct val="85000"/>
              </a:lnSpc>
              <a:spcBef>
                <a:spcPts val="1300"/>
              </a:spcBef>
              <a:spcAft>
                <a:spcPts val="0"/>
              </a:spcAft>
              <a:buSzPts val="3600"/>
              <a:buFont typeface="Calibri"/>
              <a:buAutoNum type="arabicPeriod"/>
            </a:pPr>
            <a:r>
              <a:rPr lang="es-AR" sz="3600"/>
              <a:t>Descomposición modular</a:t>
            </a:r>
            <a:endParaRPr/>
          </a:p>
          <a:p>
            <a:pPr marL="514350" lvl="0" indent="-514350" algn="l" rtl="0">
              <a:lnSpc>
                <a:spcPct val="85000"/>
              </a:lnSpc>
              <a:spcBef>
                <a:spcPts val="1300"/>
              </a:spcBef>
              <a:spcAft>
                <a:spcPts val="0"/>
              </a:spcAft>
              <a:buSzPts val="3600"/>
              <a:buFont typeface="Calibri"/>
              <a:buAutoNum type="arabicPeriod"/>
            </a:pPr>
            <a:r>
              <a:rPr lang="es-AR" sz="3600"/>
              <a:t>Modelos de control</a:t>
            </a:r>
            <a:endParaRPr/>
          </a:p>
          <a:p>
            <a:pPr marL="514350" lvl="0" indent="-514350" algn="l" rtl="0">
              <a:lnSpc>
                <a:spcPct val="85000"/>
              </a:lnSpc>
              <a:spcBef>
                <a:spcPts val="1300"/>
              </a:spcBef>
              <a:spcAft>
                <a:spcPts val="0"/>
              </a:spcAft>
              <a:buSzPts val="3600"/>
              <a:buFont typeface="Calibri"/>
              <a:buAutoNum type="arabicPeriod"/>
            </a:pPr>
            <a:r>
              <a:rPr lang="es-AR" sz="3600"/>
              <a:t>Arquitectura de los Sistemas Distribuidos</a:t>
            </a:r>
            <a:endParaRPr/>
          </a:p>
        </p:txBody>
      </p:sp>
      <p:sp>
        <p:nvSpPr>
          <p:cNvPr id="166" name="Google Shape;166;p6"/>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469CC-25C7-7366-D8E9-67BDE05B9C0C}"/>
              </a:ext>
            </a:extLst>
          </p:cNvPr>
          <p:cNvSpPr>
            <a:spLocks noGrp="1"/>
          </p:cNvSpPr>
          <p:nvPr>
            <p:ph type="title"/>
          </p:nvPr>
        </p:nvSpPr>
        <p:spPr>
          <a:xfrm>
            <a:off x="488481" y="2907327"/>
            <a:ext cx="2644463" cy="1129444"/>
          </a:xfrm>
        </p:spPr>
        <p:txBody>
          <a:bodyPr/>
          <a:lstStyle/>
          <a:p>
            <a:r>
              <a:rPr lang="es-AR" dirty="0"/>
              <a:t>Ejemplos de P2P</a:t>
            </a:r>
          </a:p>
        </p:txBody>
      </p:sp>
      <p:sp>
        <p:nvSpPr>
          <p:cNvPr id="3" name="Marcador de número de diapositiva 2">
            <a:extLst>
              <a:ext uri="{FF2B5EF4-FFF2-40B4-BE49-F238E27FC236}">
                <a16:creationId xmlns:a16="http://schemas.microsoft.com/office/drawing/2014/main" id="{3939668B-7CB2-C2AD-F369-84FAE0207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60</a:t>
            </a:fld>
            <a:endParaRPr lang="es-AR"/>
          </a:p>
        </p:txBody>
      </p:sp>
      <p:sp>
        <p:nvSpPr>
          <p:cNvPr id="4" name="Marcador de texto 3">
            <a:extLst>
              <a:ext uri="{FF2B5EF4-FFF2-40B4-BE49-F238E27FC236}">
                <a16:creationId xmlns:a16="http://schemas.microsoft.com/office/drawing/2014/main" id="{7FAFFE67-D7B2-633A-235E-83854D88FBB1}"/>
              </a:ext>
            </a:extLst>
          </p:cNvPr>
          <p:cNvSpPr>
            <a:spLocks noGrp="1"/>
          </p:cNvSpPr>
          <p:nvPr>
            <p:ph type="body" idx="1"/>
          </p:nvPr>
        </p:nvSpPr>
        <p:spPr/>
        <p:txBody>
          <a:bodyPr/>
          <a:lstStyle/>
          <a:p>
            <a:endParaRPr lang="es-AR"/>
          </a:p>
        </p:txBody>
      </p:sp>
      <p:pic>
        <p:nvPicPr>
          <p:cNvPr id="7" name="Imagen 6" descr="Diagrama&#10;&#10;El contenido generado por IA puede ser incorrecto.">
            <a:extLst>
              <a:ext uri="{FF2B5EF4-FFF2-40B4-BE49-F238E27FC236}">
                <a16:creationId xmlns:a16="http://schemas.microsoft.com/office/drawing/2014/main" id="{B9353235-2751-2117-208D-53C060A9D073}"/>
              </a:ext>
            </a:extLst>
          </p:cNvPr>
          <p:cNvPicPr>
            <a:picLocks noChangeAspect="1"/>
          </p:cNvPicPr>
          <p:nvPr/>
        </p:nvPicPr>
        <p:blipFill>
          <a:blip r:embed="rId2"/>
          <a:stretch>
            <a:fillRect/>
          </a:stretch>
        </p:blipFill>
        <p:spPr>
          <a:xfrm>
            <a:off x="2946360" y="43049"/>
            <a:ext cx="7961128" cy="6858000"/>
          </a:xfrm>
          <a:prstGeom prst="rect">
            <a:avLst/>
          </a:prstGeom>
        </p:spPr>
      </p:pic>
    </p:spTree>
    <p:extLst>
      <p:ext uri="{BB962C8B-B14F-4D97-AF65-F5344CB8AC3E}">
        <p14:creationId xmlns:p14="http://schemas.microsoft.com/office/powerpoint/2010/main" val="1135332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7"/>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591" name="Google Shape;591;p57"/>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61</a:t>
            </a:fld>
            <a:endParaRPr/>
          </a:p>
        </p:txBody>
      </p:sp>
      <p:sp>
        <p:nvSpPr>
          <p:cNvPr id="592" name="Google Shape;592;p57"/>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593" name="Google Shape;593;p57"/>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203200" algn="l" rtl="0">
              <a:lnSpc>
                <a:spcPct val="85000"/>
              </a:lnSpc>
              <a:spcBef>
                <a:spcPts val="0"/>
              </a:spcBef>
              <a:spcAft>
                <a:spcPts val="0"/>
              </a:spcAft>
              <a:buClr>
                <a:srgbClr val="C00000"/>
              </a:buClr>
              <a:buSzPts val="3200"/>
              <a:buFont typeface="Arial"/>
              <a:buChar char="»"/>
            </a:pPr>
            <a:r>
              <a:rPr lang="es-AR" sz="3200" dirty="0"/>
              <a:t>Computación Distribuida </a:t>
            </a:r>
            <a:r>
              <a:rPr lang="es-AR" sz="3200" dirty="0" err="1"/>
              <a:t>inter-organizacional</a:t>
            </a:r>
            <a:endParaRPr dirty="0"/>
          </a:p>
          <a:p>
            <a:pPr marL="347472" lvl="1" indent="-342900" algn="l" rtl="0">
              <a:lnSpc>
                <a:spcPct val="85000"/>
              </a:lnSpc>
              <a:spcBef>
                <a:spcPts val="600"/>
              </a:spcBef>
              <a:spcAft>
                <a:spcPts val="0"/>
              </a:spcAft>
              <a:buClr>
                <a:srgbClr val="262626"/>
              </a:buClr>
              <a:buSzPts val="3200"/>
              <a:buChar char=" "/>
            </a:pPr>
            <a:r>
              <a:rPr lang="es-AR" sz="3200" u="sng" dirty="0"/>
              <a:t>Arquitectura de sistemas orientadas a servicios</a:t>
            </a:r>
            <a:endParaRPr u="sng" dirty="0"/>
          </a:p>
          <a:p>
            <a:pPr marL="548640" lvl="2" indent="-548640" algn="l" rtl="0">
              <a:lnSpc>
                <a:spcPct val="85000"/>
              </a:lnSpc>
              <a:spcBef>
                <a:spcPts val="600"/>
              </a:spcBef>
              <a:spcAft>
                <a:spcPts val="0"/>
              </a:spcAft>
              <a:buClr>
                <a:srgbClr val="262626"/>
              </a:buClr>
              <a:buSzPts val="2800"/>
              <a:buChar char=" "/>
            </a:pPr>
            <a:r>
              <a:rPr lang="es-AR" sz="2800" dirty="0"/>
              <a:t>Servicio</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Representación de un recurso computacional o de información que puede ser utilizado por otros programas. </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Un servicio es independiente de la aplicación que lo utiliza</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Un servicio puede ser utilizado por varias organizaciones </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Una aplicación puede construirse enlazando servicios</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Las arquitecturas de las aplicaciones de servicios web son arquitecturas débilmente acopladas</a:t>
            </a:r>
            <a:endParaRPr dirty="0"/>
          </a:p>
          <a:p>
            <a:pPr marL="548640" lvl="2" indent="-370840" algn="l" rtl="0">
              <a:lnSpc>
                <a:spcPct val="85000"/>
              </a:lnSpc>
              <a:spcBef>
                <a:spcPts val="600"/>
              </a:spcBef>
              <a:spcAft>
                <a:spcPts val="0"/>
              </a:spcAft>
              <a:buClr>
                <a:srgbClr val="262626"/>
              </a:buClr>
              <a:buSzPts val="2800"/>
              <a:buNone/>
            </a:pPr>
            <a:endParaRPr sz="2800" dirty="0"/>
          </a:p>
        </p:txBody>
      </p:sp>
      <p:sp>
        <p:nvSpPr>
          <p:cNvPr id="594" name="Google Shape;594;p57"/>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2022</a:t>
            </a:r>
            <a:endParaRPr/>
          </a:p>
        </p:txBody>
      </p:sp>
      <p:sp>
        <p:nvSpPr>
          <p:cNvPr id="595" name="Google Shape;595;p57"/>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8"/>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Arquitectura de los Sistemas Distribuidos</a:t>
            </a:r>
            <a:endParaRPr/>
          </a:p>
        </p:txBody>
      </p:sp>
      <p:sp>
        <p:nvSpPr>
          <p:cNvPr id="601" name="Google Shape;601;p58"/>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62</a:t>
            </a:fld>
            <a:endParaRPr/>
          </a:p>
        </p:txBody>
      </p:sp>
      <p:sp>
        <p:nvSpPr>
          <p:cNvPr id="602" name="Google Shape;602;p58"/>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rmAutofit/>
          </a:bodyPr>
          <a:lstStyle/>
          <a:p>
            <a:pPr marL="91440" lvl="0" indent="-91440" algn="l" rtl="0">
              <a:lnSpc>
                <a:spcPct val="85000"/>
              </a:lnSpc>
              <a:spcBef>
                <a:spcPts val="0"/>
              </a:spcBef>
              <a:spcAft>
                <a:spcPts val="0"/>
              </a:spcAft>
              <a:buSzPts val="1100"/>
              <a:buNone/>
            </a:pPr>
            <a:r>
              <a:rPr lang="es-AR"/>
              <a:t>Sommerville 9ª  Edición Cap 18</a:t>
            </a:r>
            <a:endParaRPr/>
          </a:p>
          <a:p>
            <a:pPr marL="91440" lvl="0" indent="-91440" algn="l" rtl="0">
              <a:lnSpc>
                <a:spcPct val="85000"/>
              </a:lnSpc>
              <a:spcBef>
                <a:spcPts val="0"/>
              </a:spcBef>
              <a:spcAft>
                <a:spcPts val="0"/>
              </a:spcAft>
              <a:buSzPts val="1100"/>
              <a:buNone/>
            </a:pPr>
            <a:endParaRPr/>
          </a:p>
          <a:p>
            <a:pPr marL="91440" lvl="0" indent="-91440" algn="l" rtl="0">
              <a:lnSpc>
                <a:spcPct val="85000"/>
              </a:lnSpc>
              <a:spcBef>
                <a:spcPts val="0"/>
              </a:spcBef>
              <a:spcAft>
                <a:spcPts val="0"/>
              </a:spcAft>
              <a:buSzPts val="1100"/>
              <a:buNone/>
            </a:pPr>
            <a:endParaRPr/>
          </a:p>
        </p:txBody>
      </p:sp>
      <p:sp>
        <p:nvSpPr>
          <p:cNvPr id="603" name="Google Shape;603;p58"/>
          <p:cNvSpPr txBox="1">
            <a:spLocks noGrp="1"/>
          </p:cNvSpPr>
          <p:nvPr>
            <p:ph type="body" idx="2"/>
          </p:nvPr>
        </p:nvSpPr>
        <p:spPr>
          <a:xfrm>
            <a:off x="168981" y="1189623"/>
            <a:ext cx="9793088" cy="4478753"/>
          </a:xfrm>
          <a:prstGeom prst="rect">
            <a:avLst/>
          </a:prstGeom>
          <a:noFill/>
          <a:ln>
            <a:noFill/>
          </a:ln>
        </p:spPr>
        <p:txBody>
          <a:bodyPr spcFirstLastPara="1" wrap="square" lIns="91425" tIns="45700" rIns="91425" bIns="45700" anchor="t" anchorCtr="0">
            <a:normAutofit/>
          </a:bodyPr>
          <a:lstStyle/>
          <a:p>
            <a:pPr marL="91440" lvl="0" indent="-203200" algn="l" rtl="0">
              <a:lnSpc>
                <a:spcPct val="85000"/>
              </a:lnSpc>
              <a:spcBef>
                <a:spcPts val="0"/>
              </a:spcBef>
              <a:spcAft>
                <a:spcPts val="0"/>
              </a:spcAft>
              <a:buClr>
                <a:srgbClr val="C00000"/>
              </a:buClr>
              <a:buSzPts val="3200"/>
              <a:buFont typeface="Arial"/>
              <a:buChar char="»"/>
            </a:pPr>
            <a:r>
              <a:rPr lang="es-AR" sz="3200" dirty="0"/>
              <a:t>Computación Distribuida </a:t>
            </a:r>
            <a:r>
              <a:rPr lang="es-AR" sz="3200" dirty="0" err="1"/>
              <a:t>inter-organizacional</a:t>
            </a:r>
            <a:endParaRPr dirty="0"/>
          </a:p>
          <a:p>
            <a:pPr marL="347472" lvl="1" indent="-342900" algn="l" rtl="0">
              <a:lnSpc>
                <a:spcPct val="85000"/>
              </a:lnSpc>
              <a:spcBef>
                <a:spcPts val="600"/>
              </a:spcBef>
              <a:spcAft>
                <a:spcPts val="0"/>
              </a:spcAft>
              <a:buClr>
                <a:srgbClr val="262626"/>
              </a:buClr>
              <a:buSzPts val="3200"/>
              <a:buChar char=" "/>
            </a:pPr>
            <a:r>
              <a:rPr lang="es-AR" sz="3200" u="sng" dirty="0"/>
              <a:t>Arquitectura de sistemas orientadas a servicios</a:t>
            </a:r>
            <a:endParaRPr u="sng" dirty="0"/>
          </a:p>
          <a:p>
            <a:pPr marL="548640" lvl="2" indent="-548640" algn="l" rtl="0">
              <a:lnSpc>
                <a:spcPct val="85000"/>
              </a:lnSpc>
              <a:spcBef>
                <a:spcPts val="600"/>
              </a:spcBef>
              <a:spcAft>
                <a:spcPts val="0"/>
              </a:spcAft>
              <a:buClr>
                <a:srgbClr val="262626"/>
              </a:buClr>
              <a:buSzPts val="2800"/>
              <a:buChar char=" "/>
            </a:pPr>
            <a:r>
              <a:rPr lang="es-AR" sz="2800" dirty="0"/>
              <a:t>Funcionamiento</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Un proveedor de servicios oferta servicios definiendo su interfaz y su funcionalidad </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Para que el servicio sea externo, el proveedor publica el servicio en un “registro de servicio” con información del mismo</a:t>
            </a:r>
            <a:endParaRPr dirty="0"/>
          </a:p>
          <a:p>
            <a:pPr marL="822960" lvl="3" indent="-822960"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Un solicitante enlaza este servicio a su aplicación, es decir</a:t>
            </a:r>
            <a:endParaRPr dirty="0"/>
          </a:p>
          <a:p>
            <a:pPr marL="1350900" lvl="3"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 que el solicitante incluye el </a:t>
            </a:r>
            <a:endParaRPr dirty="0"/>
          </a:p>
          <a:p>
            <a:pPr marL="1350900" lvl="3"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código para invocarlo y procesa el </a:t>
            </a:r>
            <a:endParaRPr dirty="0"/>
          </a:p>
          <a:p>
            <a:pPr marL="1350900" lvl="3" algn="l" rtl="0">
              <a:lnSpc>
                <a:spcPct val="85000"/>
              </a:lnSpc>
              <a:spcBef>
                <a:spcPts val="600"/>
              </a:spcBef>
              <a:spcAft>
                <a:spcPts val="0"/>
              </a:spcAft>
              <a:buClr>
                <a:srgbClr val="262626"/>
              </a:buClr>
              <a:buSzPts val="2400"/>
              <a:buFont typeface="Wingdings" panose="05000000000000000000" pitchFamily="2" charset="2"/>
              <a:buChar char="v"/>
            </a:pPr>
            <a:r>
              <a:rPr lang="es-AR" sz="2400" dirty="0"/>
              <a:t>resultado del mismo</a:t>
            </a:r>
            <a:endParaRPr dirty="0"/>
          </a:p>
          <a:p>
            <a:pPr marL="91440" lvl="0" indent="0" algn="l" rtl="0">
              <a:lnSpc>
                <a:spcPct val="85000"/>
              </a:lnSpc>
              <a:spcBef>
                <a:spcPts val="1300"/>
              </a:spcBef>
              <a:spcAft>
                <a:spcPts val="0"/>
              </a:spcAft>
              <a:buClr>
                <a:srgbClr val="C00000"/>
              </a:buClr>
              <a:buSzPts val="3200"/>
              <a:buFont typeface="Arial"/>
              <a:buNone/>
            </a:pPr>
            <a:endParaRPr sz="3200" dirty="0"/>
          </a:p>
        </p:txBody>
      </p:sp>
      <p:sp>
        <p:nvSpPr>
          <p:cNvPr id="604" name="Google Shape;604;p58"/>
          <p:cNvSpPr txBox="1">
            <a:spLocks noGrp="1"/>
          </p:cNvSpPr>
          <p:nvPr>
            <p:ph type="dt" idx="10"/>
          </p:nvPr>
        </p:nvSpPr>
        <p:spPr>
          <a:xfrm>
            <a:off x="2567608" y="6543221"/>
            <a:ext cx="825989" cy="2560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2022</a:t>
            </a:r>
            <a:endParaRPr/>
          </a:p>
        </p:txBody>
      </p:sp>
      <p:sp>
        <p:nvSpPr>
          <p:cNvPr id="605" name="Google Shape;605;p58"/>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pic>
        <p:nvPicPr>
          <p:cNvPr id="606" name="Google Shape;606;p58"/>
          <p:cNvPicPr preferRelativeResize="0"/>
          <p:nvPr/>
        </p:nvPicPr>
        <p:blipFill rotWithShape="1">
          <a:blip r:embed="rId3">
            <a:alphaModFix/>
          </a:blip>
          <a:srcRect l="3263" t="10089" r="8562" b="17910"/>
          <a:stretch/>
        </p:blipFill>
        <p:spPr>
          <a:xfrm>
            <a:off x="7490479" y="4579409"/>
            <a:ext cx="3888431" cy="1728192"/>
          </a:xfrm>
          <a:prstGeom prst="rect">
            <a:avLst/>
          </a:prstGeom>
          <a:noFill/>
          <a:ln>
            <a:noFill/>
          </a:ln>
          <a:effectLst>
            <a:outerShdw blurRad="292100" dist="139700" dir="2700000" algn="tl" rotWithShape="0">
              <a:srgbClr val="333333">
                <a:alpha val="63921"/>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1694B-22B5-21FB-296F-0E4FDDC9E304}"/>
              </a:ext>
            </a:extLst>
          </p:cNvPr>
          <p:cNvSpPr>
            <a:spLocks noGrp="1"/>
          </p:cNvSpPr>
          <p:nvPr>
            <p:ph type="title"/>
          </p:nvPr>
        </p:nvSpPr>
        <p:spPr>
          <a:xfrm>
            <a:off x="443511" y="3429000"/>
            <a:ext cx="3955049" cy="1129444"/>
          </a:xfrm>
        </p:spPr>
        <p:txBody>
          <a:bodyPr>
            <a:normAutofit fontScale="90000"/>
          </a:bodyPr>
          <a:lstStyle/>
          <a:p>
            <a:r>
              <a:rPr lang="es-AR" dirty="0"/>
              <a:t>Ejemplos de Computación Distribuida </a:t>
            </a:r>
            <a:r>
              <a:rPr lang="es-AR" dirty="0" err="1"/>
              <a:t>inter-organizacional</a:t>
            </a:r>
            <a:br>
              <a:rPr lang="es-AR" dirty="0"/>
            </a:br>
            <a:r>
              <a:rPr lang="es-AR" dirty="0"/>
              <a:t>Arquitectura de sistemas orientadas a servicios</a:t>
            </a:r>
            <a:br>
              <a:rPr lang="es-AR" dirty="0"/>
            </a:br>
            <a:endParaRPr lang="es-AR" dirty="0"/>
          </a:p>
        </p:txBody>
      </p:sp>
      <p:sp>
        <p:nvSpPr>
          <p:cNvPr id="3" name="Marcador de número de diapositiva 2">
            <a:extLst>
              <a:ext uri="{FF2B5EF4-FFF2-40B4-BE49-F238E27FC236}">
                <a16:creationId xmlns:a16="http://schemas.microsoft.com/office/drawing/2014/main" id="{E5E9E321-18D0-D755-6437-A1F99FFC33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63</a:t>
            </a:fld>
            <a:endParaRPr lang="es-AR"/>
          </a:p>
        </p:txBody>
      </p:sp>
      <p:sp>
        <p:nvSpPr>
          <p:cNvPr id="4" name="Marcador de texto 3">
            <a:extLst>
              <a:ext uri="{FF2B5EF4-FFF2-40B4-BE49-F238E27FC236}">
                <a16:creationId xmlns:a16="http://schemas.microsoft.com/office/drawing/2014/main" id="{F8940CC1-C666-BBA2-57BD-877810CB1D37}"/>
              </a:ext>
            </a:extLst>
          </p:cNvPr>
          <p:cNvSpPr>
            <a:spLocks noGrp="1"/>
          </p:cNvSpPr>
          <p:nvPr>
            <p:ph type="body" idx="1"/>
          </p:nvPr>
        </p:nvSpPr>
        <p:spPr/>
        <p:txBody>
          <a:bodyPr/>
          <a:lstStyle/>
          <a:p>
            <a:endParaRPr lang="es-AR"/>
          </a:p>
        </p:txBody>
      </p:sp>
      <p:pic>
        <p:nvPicPr>
          <p:cNvPr id="9" name="Imagen 8" descr="Diagrama&#10;&#10;El contenido generado por IA puede ser incorrecto.">
            <a:extLst>
              <a:ext uri="{FF2B5EF4-FFF2-40B4-BE49-F238E27FC236}">
                <a16:creationId xmlns:a16="http://schemas.microsoft.com/office/drawing/2014/main" id="{B07E7F93-6CF7-C93E-B680-D7D098D650D3}"/>
              </a:ext>
            </a:extLst>
          </p:cNvPr>
          <p:cNvPicPr>
            <a:picLocks noChangeAspect="1"/>
          </p:cNvPicPr>
          <p:nvPr/>
        </p:nvPicPr>
        <p:blipFill>
          <a:blip r:embed="rId2"/>
          <a:stretch>
            <a:fillRect/>
          </a:stretch>
        </p:blipFill>
        <p:spPr>
          <a:xfrm>
            <a:off x="4676009" y="-821097"/>
            <a:ext cx="6115460" cy="8316179"/>
          </a:xfrm>
          <a:prstGeom prst="rect">
            <a:avLst/>
          </a:prstGeom>
        </p:spPr>
      </p:pic>
    </p:spTree>
    <p:extLst>
      <p:ext uri="{BB962C8B-B14F-4D97-AF65-F5344CB8AC3E}">
        <p14:creationId xmlns:p14="http://schemas.microsoft.com/office/powerpoint/2010/main" val="690131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9"/>
          <p:cNvSpPr txBox="1">
            <a:spLocks noGrp="1"/>
          </p:cNvSpPr>
          <p:nvPr>
            <p:ph type="title"/>
          </p:nvPr>
        </p:nvSpPr>
        <p:spPr>
          <a:xfrm>
            <a:off x="653976" y="4737544"/>
            <a:ext cx="10780776" cy="61328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4A6617"/>
              </a:buClr>
              <a:buSzPts val="3300"/>
              <a:buFont typeface="Calibri"/>
              <a:buNone/>
            </a:pPr>
            <a:r>
              <a:rPr lang="es-AR"/>
              <a:t>Ingeniería de software II</a:t>
            </a:r>
            <a:endParaRPr/>
          </a:p>
        </p:txBody>
      </p:sp>
      <p:sp>
        <p:nvSpPr>
          <p:cNvPr id="613" name="Google Shape;613;p59"/>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s-AR"/>
              <a:t>Codificación</a:t>
            </a:r>
            <a:endParaRPr/>
          </a:p>
        </p:txBody>
      </p:sp>
      <p:sp>
        <p:nvSpPr>
          <p:cNvPr id="614" name="Google Shape;614;p59"/>
          <p:cNvSpPr txBox="1">
            <a:spLocks noGrp="1"/>
          </p:cNvSpPr>
          <p:nvPr>
            <p:ph type="ftr" idx="11"/>
          </p:nvPr>
        </p:nvSpPr>
        <p:spPr>
          <a:xfrm>
            <a:off x="685800" y="6481098"/>
            <a:ext cx="2241848" cy="30220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
        <p:nvSpPr>
          <p:cNvPr id="615" name="Google Shape;615;p59"/>
          <p:cNvSpPr txBox="1">
            <a:spLocks noGrp="1"/>
          </p:cNvSpPr>
          <p:nvPr>
            <p:ph type="sldNum" idx="12"/>
          </p:nvPr>
        </p:nvSpPr>
        <p:spPr>
          <a:xfrm>
            <a:off x="9265920" y="2780930"/>
            <a:ext cx="2926080" cy="1397039"/>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64</a:t>
            </a:fld>
            <a:endParaRP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0"/>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Codificación</a:t>
            </a:r>
            <a:endParaRPr/>
          </a:p>
        </p:txBody>
      </p:sp>
      <p:sp>
        <p:nvSpPr>
          <p:cNvPr id="621" name="Google Shape;621;p60"/>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65</a:t>
            </a:fld>
            <a:endParaRPr/>
          </a:p>
        </p:txBody>
      </p:sp>
      <p:sp>
        <p:nvSpPr>
          <p:cNvPr id="622" name="Google Shape;622;p60"/>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Pfleeger Cap. 7</a:t>
            </a:r>
            <a:endParaRPr/>
          </a:p>
        </p:txBody>
      </p:sp>
      <p:sp>
        <p:nvSpPr>
          <p:cNvPr id="623" name="Google Shape;623;p60"/>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306000" lvl="0" indent="-306000" algn="just" rtl="0">
              <a:lnSpc>
                <a:spcPct val="85000"/>
              </a:lnSpc>
              <a:spcBef>
                <a:spcPts val="0"/>
              </a:spcBef>
              <a:spcAft>
                <a:spcPts val="0"/>
              </a:spcAft>
              <a:buSzPts val="2800"/>
              <a:buChar char="»"/>
            </a:pPr>
            <a:r>
              <a:rPr lang="es-AR" sz="2800"/>
              <a:t>Una vez establecido el diseño, se deben escribir los programas que implementen dicho diseño.</a:t>
            </a:r>
            <a:endParaRPr/>
          </a:p>
          <a:p>
            <a:pPr marL="306000" lvl="0" indent="-306000" algn="just" rtl="0">
              <a:lnSpc>
                <a:spcPct val="85000"/>
              </a:lnSpc>
              <a:spcBef>
                <a:spcPts val="1300"/>
              </a:spcBef>
              <a:spcAft>
                <a:spcPts val="0"/>
              </a:spcAft>
              <a:buSzPts val="2800"/>
              <a:buChar char="»"/>
            </a:pPr>
            <a:r>
              <a:rPr lang="es-AR" sz="2800"/>
              <a:t>Esto puede resultar una tarea compleja por distintos motivos:</a:t>
            </a:r>
            <a:endParaRPr/>
          </a:p>
          <a:p>
            <a:pPr marL="630000" lvl="1" indent="-306000" algn="just" rtl="0">
              <a:lnSpc>
                <a:spcPct val="85000"/>
              </a:lnSpc>
              <a:spcBef>
                <a:spcPts val="600"/>
              </a:spcBef>
              <a:spcAft>
                <a:spcPts val="0"/>
              </a:spcAft>
              <a:buClr>
                <a:srgbClr val="262626"/>
              </a:buClr>
              <a:buSzPts val="2400"/>
              <a:buChar char=" "/>
            </a:pPr>
            <a:r>
              <a:rPr lang="es-AR"/>
              <a:t>Los diseñadores pueden no haber tenido en cuenta las </a:t>
            </a:r>
            <a:r>
              <a:rPr lang="es-AR" u="sng"/>
              <a:t>particularidades de la plataforma</a:t>
            </a:r>
            <a:r>
              <a:rPr lang="es-AR"/>
              <a:t> y el </a:t>
            </a:r>
            <a:r>
              <a:rPr lang="es-AR" u="sng"/>
              <a:t>ambiente de programación</a:t>
            </a:r>
            <a:r>
              <a:rPr lang="es-AR"/>
              <a:t>.</a:t>
            </a:r>
            <a:endParaRPr/>
          </a:p>
          <a:p>
            <a:pPr marL="630000" lvl="1" indent="-306000" algn="just" rtl="0">
              <a:lnSpc>
                <a:spcPct val="85000"/>
              </a:lnSpc>
              <a:spcBef>
                <a:spcPts val="600"/>
              </a:spcBef>
              <a:spcAft>
                <a:spcPts val="0"/>
              </a:spcAft>
              <a:buClr>
                <a:srgbClr val="262626"/>
              </a:buClr>
              <a:buSzPts val="2400"/>
              <a:buChar char=" "/>
            </a:pPr>
            <a:r>
              <a:rPr lang="es-AR" u="sng"/>
              <a:t>Las estructuras</a:t>
            </a:r>
            <a:r>
              <a:rPr lang="es-AR"/>
              <a:t> e interrelaciones que son fáciles de describir mediante diagramas, no siempre resultan sencillas de escribir en código.</a:t>
            </a:r>
            <a:endParaRPr/>
          </a:p>
          <a:p>
            <a:pPr marL="630000" lvl="1" indent="-306000" algn="just" rtl="0">
              <a:lnSpc>
                <a:spcPct val="85000"/>
              </a:lnSpc>
              <a:spcBef>
                <a:spcPts val="600"/>
              </a:spcBef>
              <a:spcAft>
                <a:spcPts val="0"/>
              </a:spcAft>
              <a:buClr>
                <a:srgbClr val="262626"/>
              </a:buClr>
              <a:buSzPts val="2400"/>
              <a:buChar char=" "/>
            </a:pPr>
            <a:r>
              <a:rPr lang="es-AR"/>
              <a:t>Es indispensable escribir el </a:t>
            </a:r>
            <a:r>
              <a:rPr lang="es-AR" u="sng"/>
              <a:t>código</a:t>
            </a:r>
            <a:r>
              <a:rPr lang="es-AR"/>
              <a:t> de forma que resulte </a:t>
            </a:r>
            <a:r>
              <a:rPr lang="es-AR" u="sng"/>
              <a:t>comprensible</a:t>
            </a:r>
            <a:r>
              <a:rPr lang="es-AR"/>
              <a:t> para otras personas.</a:t>
            </a:r>
            <a:endParaRPr/>
          </a:p>
          <a:p>
            <a:pPr marL="630000" lvl="1" indent="-306000" algn="just" rtl="0">
              <a:lnSpc>
                <a:spcPct val="85000"/>
              </a:lnSpc>
              <a:spcBef>
                <a:spcPts val="600"/>
              </a:spcBef>
              <a:spcAft>
                <a:spcPts val="0"/>
              </a:spcAft>
              <a:buClr>
                <a:srgbClr val="262626"/>
              </a:buClr>
              <a:buSzPts val="2400"/>
              <a:buChar char=" "/>
            </a:pPr>
            <a:r>
              <a:rPr lang="es-AR"/>
              <a:t>Se deben sacar beneficios de las características de diseño creando </a:t>
            </a:r>
            <a:r>
              <a:rPr lang="es-AR" u="sng"/>
              <a:t>código que sea reutilizable</a:t>
            </a:r>
            <a:r>
              <a:rPr lang="es-AR"/>
              <a:t>. </a:t>
            </a:r>
            <a:endParaRPr/>
          </a:p>
          <a:p>
            <a:pPr marL="306000" lvl="0" indent="-153600" algn="just" rtl="0">
              <a:lnSpc>
                <a:spcPct val="85000"/>
              </a:lnSpc>
              <a:spcBef>
                <a:spcPts val="1300"/>
              </a:spcBef>
              <a:spcAft>
                <a:spcPts val="0"/>
              </a:spcAft>
              <a:buSzPts val="2400"/>
              <a:buNone/>
            </a:pPr>
            <a:endParaRPr/>
          </a:p>
        </p:txBody>
      </p:sp>
      <p:sp>
        <p:nvSpPr>
          <p:cNvPr id="624" name="Google Shape;624;p60"/>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1"/>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Codificación: Pautas Generales </a:t>
            </a:r>
            <a:endParaRPr/>
          </a:p>
        </p:txBody>
      </p:sp>
      <p:sp>
        <p:nvSpPr>
          <p:cNvPr id="630" name="Google Shape;630;p61"/>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66</a:t>
            </a:fld>
            <a:endParaRPr/>
          </a:p>
        </p:txBody>
      </p:sp>
      <p:sp>
        <p:nvSpPr>
          <p:cNvPr id="631" name="Google Shape;631;p61"/>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Pfleeger Cap. 7</a:t>
            </a:r>
            <a:endParaRPr/>
          </a:p>
          <a:p>
            <a:pPr marL="91440" lvl="0" indent="-91440" algn="l" rtl="0">
              <a:lnSpc>
                <a:spcPct val="85000"/>
              </a:lnSpc>
              <a:spcBef>
                <a:spcPts val="0"/>
              </a:spcBef>
              <a:spcAft>
                <a:spcPts val="0"/>
              </a:spcAft>
              <a:buSzPts val="1100"/>
              <a:buNone/>
            </a:pPr>
            <a:endParaRPr/>
          </a:p>
        </p:txBody>
      </p:sp>
      <p:sp>
        <p:nvSpPr>
          <p:cNvPr id="632" name="Google Shape;632;p61"/>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Autofit/>
          </a:bodyPr>
          <a:lstStyle/>
          <a:p>
            <a:pPr marL="91440" lvl="0" indent="-146050" algn="just" rtl="0">
              <a:lnSpc>
                <a:spcPct val="85000"/>
              </a:lnSpc>
              <a:spcBef>
                <a:spcPts val="0"/>
              </a:spcBef>
              <a:spcAft>
                <a:spcPts val="0"/>
              </a:spcAft>
              <a:buSzPts val="2300"/>
              <a:buChar char="»"/>
            </a:pPr>
            <a:r>
              <a:rPr lang="es-AR" sz="2300"/>
              <a:t>Resultan útiles para conservar la calidad del diseño en la codificación:</a:t>
            </a:r>
            <a:endParaRPr/>
          </a:p>
          <a:p>
            <a:pPr marL="347472" lvl="1" indent="-342900" algn="just" rtl="0">
              <a:lnSpc>
                <a:spcPct val="85000"/>
              </a:lnSpc>
              <a:spcBef>
                <a:spcPts val="600"/>
              </a:spcBef>
              <a:spcAft>
                <a:spcPts val="0"/>
              </a:spcAft>
              <a:buClr>
                <a:srgbClr val="262626"/>
              </a:buClr>
              <a:buSzPts val="2300"/>
              <a:buChar char=" "/>
            </a:pPr>
            <a:r>
              <a:rPr lang="es-AR" sz="2300" b="1"/>
              <a:t>Localización de entrada y salida</a:t>
            </a:r>
            <a:r>
              <a:rPr lang="es-AR" sz="2300"/>
              <a:t>: es deseable localizarlas en componentes separados del resto del código ya que generalmente son más difíciles de probar.</a:t>
            </a:r>
            <a:endParaRPr/>
          </a:p>
          <a:p>
            <a:pPr marL="347472" lvl="1" indent="-342900" algn="just" rtl="0">
              <a:lnSpc>
                <a:spcPct val="85000"/>
              </a:lnSpc>
              <a:spcBef>
                <a:spcPts val="600"/>
              </a:spcBef>
              <a:spcAft>
                <a:spcPts val="0"/>
              </a:spcAft>
              <a:buClr>
                <a:srgbClr val="262626"/>
              </a:buClr>
              <a:buSzPts val="2300"/>
              <a:buChar char=" "/>
            </a:pPr>
            <a:r>
              <a:rPr lang="es-AR" sz="2300" b="1"/>
              <a:t>Inclusión de pseudocódigo</a:t>
            </a:r>
            <a:r>
              <a:rPr lang="es-AR" sz="2300"/>
              <a:t>: Es útil avanzar el diseño, realizando un pseudocódigo para adaptar el diseño al lenguaje elegido. </a:t>
            </a:r>
            <a:endParaRPr/>
          </a:p>
          <a:p>
            <a:pPr marL="347472" lvl="1" indent="-342900" algn="just" rtl="0">
              <a:lnSpc>
                <a:spcPct val="85000"/>
              </a:lnSpc>
              <a:spcBef>
                <a:spcPts val="600"/>
              </a:spcBef>
              <a:spcAft>
                <a:spcPts val="0"/>
              </a:spcAft>
              <a:buClr>
                <a:srgbClr val="262626"/>
              </a:buClr>
              <a:buSzPts val="2300"/>
              <a:buChar char=" "/>
            </a:pPr>
            <a:r>
              <a:rPr lang="es-AR" sz="2300" b="1"/>
              <a:t>Revisión y reescritura</a:t>
            </a:r>
            <a:r>
              <a:rPr lang="es-AR" sz="2300"/>
              <a:t>, no a los remiendos: Es recomendable realizar un borrador, revisarlo y reescribirlo tantas veces como sea necesario.</a:t>
            </a:r>
            <a:endParaRPr/>
          </a:p>
          <a:p>
            <a:pPr marL="347472" lvl="1" indent="-342900" algn="just" rtl="0">
              <a:lnSpc>
                <a:spcPct val="85000"/>
              </a:lnSpc>
              <a:spcBef>
                <a:spcPts val="600"/>
              </a:spcBef>
              <a:spcAft>
                <a:spcPts val="0"/>
              </a:spcAft>
              <a:buClr>
                <a:srgbClr val="262626"/>
              </a:buClr>
              <a:buSzPts val="2300"/>
              <a:buChar char=" "/>
            </a:pPr>
            <a:r>
              <a:rPr lang="es-AR" sz="2300" b="1"/>
              <a:t>Reutilización</a:t>
            </a:r>
            <a:r>
              <a:rPr lang="es-AR" sz="2300"/>
              <a:t>: Hay dos clases de reutilización:</a:t>
            </a:r>
            <a:endParaRPr/>
          </a:p>
          <a:p>
            <a:pPr marL="548640" lvl="2" indent="-548640" algn="just" rtl="0">
              <a:lnSpc>
                <a:spcPct val="85000"/>
              </a:lnSpc>
              <a:spcBef>
                <a:spcPts val="600"/>
              </a:spcBef>
              <a:spcAft>
                <a:spcPts val="0"/>
              </a:spcAft>
              <a:buClr>
                <a:srgbClr val="262626"/>
              </a:buClr>
              <a:buSzPts val="2300"/>
              <a:buChar char=" "/>
            </a:pPr>
            <a:r>
              <a:rPr lang="es-AR" sz="2300" u="sng"/>
              <a:t>Productiva</a:t>
            </a:r>
            <a:r>
              <a:rPr lang="es-AR" sz="2300"/>
              <a:t>: se crean componentes destinados a ser reutilizados por otra aplicación</a:t>
            </a:r>
            <a:endParaRPr/>
          </a:p>
          <a:p>
            <a:pPr marL="548640" lvl="2" indent="-548640" algn="just" rtl="0">
              <a:lnSpc>
                <a:spcPct val="85000"/>
              </a:lnSpc>
              <a:spcBef>
                <a:spcPts val="600"/>
              </a:spcBef>
              <a:spcAft>
                <a:spcPts val="0"/>
              </a:spcAft>
              <a:buClr>
                <a:srgbClr val="262626"/>
              </a:buClr>
              <a:buSzPts val="2300"/>
              <a:buChar char=" "/>
            </a:pPr>
            <a:r>
              <a:rPr lang="es-AR" sz="2300" u="sng"/>
              <a:t>Consumidora</a:t>
            </a:r>
            <a:r>
              <a:rPr lang="es-AR" sz="2300"/>
              <a:t>: Se usan componentes originalmente desarrollados para otros proyectos.</a:t>
            </a:r>
            <a:endParaRPr/>
          </a:p>
        </p:txBody>
      </p:sp>
      <p:sp>
        <p:nvSpPr>
          <p:cNvPr id="633" name="Google Shape;633;p61"/>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2"/>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Codificación: Documentación</a:t>
            </a:r>
            <a:endParaRPr/>
          </a:p>
        </p:txBody>
      </p:sp>
      <p:sp>
        <p:nvSpPr>
          <p:cNvPr id="639" name="Google Shape;639;p62"/>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67</a:t>
            </a:fld>
            <a:endParaRPr/>
          </a:p>
        </p:txBody>
      </p:sp>
      <p:sp>
        <p:nvSpPr>
          <p:cNvPr id="640" name="Google Shape;640;p62"/>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Pfleeger Cap. 7</a:t>
            </a:r>
            <a:endParaRPr/>
          </a:p>
          <a:p>
            <a:pPr marL="91440" lvl="0" indent="-91440" algn="l" rtl="0">
              <a:lnSpc>
                <a:spcPct val="85000"/>
              </a:lnSpc>
              <a:spcBef>
                <a:spcPts val="0"/>
              </a:spcBef>
              <a:spcAft>
                <a:spcPts val="0"/>
              </a:spcAft>
              <a:buSzPts val="1100"/>
              <a:buNone/>
            </a:pPr>
            <a:endParaRPr/>
          </a:p>
        </p:txBody>
      </p:sp>
      <p:sp>
        <p:nvSpPr>
          <p:cNvPr id="641" name="Google Shape;641;p62"/>
          <p:cNvSpPr txBox="1">
            <a:spLocks noGrp="1"/>
          </p:cNvSpPr>
          <p:nvPr>
            <p:ph type="body" idx="2"/>
          </p:nvPr>
        </p:nvSpPr>
        <p:spPr>
          <a:xfrm>
            <a:off x="623392" y="1902577"/>
            <a:ext cx="9793088" cy="4478753"/>
          </a:xfrm>
          <a:prstGeom prst="rect">
            <a:avLst/>
          </a:prstGeom>
          <a:noFill/>
          <a:ln>
            <a:noFill/>
          </a:ln>
        </p:spPr>
        <p:txBody>
          <a:bodyPr spcFirstLastPara="1" wrap="square" lIns="91425" tIns="45700" rIns="91425" bIns="45700" anchor="t" anchorCtr="0">
            <a:normAutofit/>
          </a:bodyPr>
          <a:lstStyle/>
          <a:p>
            <a:pPr marL="91440" lvl="0" indent="-152400" algn="just" rtl="0">
              <a:lnSpc>
                <a:spcPct val="85000"/>
              </a:lnSpc>
              <a:spcBef>
                <a:spcPts val="0"/>
              </a:spcBef>
              <a:spcAft>
                <a:spcPts val="0"/>
              </a:spcAft>
              <a:buSzPts val="2400"/>
              <a:buChar char="»"/>
            </a:pPr>
            <a:r>
              <a:rPr lang="es-AR"/>
              <a:t>Se considera como  Documentación del programa al conjunto de descripciones escritas que explican al lector qué hace el programa y cómo lo hace.</a:t>
            </a:r>
            <a:endParaRPr/>
          </a:p>
          <a:p>
            <a:pPr marL="91440" lvl="0" indent="-152400" algn="just" rtl="0">
              <a:lnSpc>
                <a:spcPct val="85000"/>
              </a:lnSpc>
              <a:spcBef>
                <a:spcPts val="1300"/>
              </a:spcBef>
              <a:spcAft>
                <a:spcPts val="0"/>
              </a:spcAft>
              <a:buSzPts val="2400"/>
              <a:buChar char="»"/>
            </a:pPr>
            <a:r>
              <a:rPr lang="es-AR"/>
              <a:t>Se divide en:</a:t>
            </a:r>
            <a:endParaRPr/>
          </a:p>
          <a:p>
            <a:pPr marL="347472" lvl="1" indent="-342900" algn="just" rtl="0">
              <a:lnSpc>
                <a:spcPct val="85000"/>
              </a:lnSpc>
              <a:spcBef>
                <a:spcPts val="600"/>
              </a:spcBef>
              <a:spcAft>
                <a:spcPts val="0"/>
              </a:spcAft>
              <a:buClr>
                <a:srgbClr val="262626"/>
              </a:buClr>
              <a:buSzPts val="2400"/>
              <a:buChar char=" "/>
            </a:pPr>
            <a:r>
              <a:rPr lang="es-AR" b="1"/>
              <a:t>Documentación interna:  </a:t>
            </a:r>
            <a:r>
              <a:rPr lang="es-AR"/>
              <a:t>Es concisa, escrita en un nivel apropiado para un programador. Contiene información dirigida a quienes leerán el código fuente. Incluye información de algoritmos, estructuras de control, flujos de control.</a:t>
            </a:r>
            <a:endParaRPr/>
          </a:p>
          <a:p>
            <a:pPr marL="347472" lvl="1" indent="-342900" algn="just" rtl="0">
              <a:lnSpc>
                <a:spcPct val="85000"/>
              </a:lnSpc>
              <a:spcBef>
                <a:spcPts val="600"/>
              </a:spcBef>
              <a:spcAft>
                <a:spcPts val="0"/>
              </a:spcAft>
              <a:buClr>
                <a:srgbClr val="262626"/>
              </a:buClr>
              <a:buSzPts val="2400"/>
              <a:buChar char=" "/>
            </a:pPr>
            <a:r>
              <a:rPr lang="es-AR" b="1"/>
              <a:t>Documentación externa:  </a:t>
            </a:r>
            <a:r>
              <a:rPr lang="es-AR"/>
              <a:t>Se prepara para ser leída por quienes, tal vez, nunca verán el código real. Por ejemplo, los diseñadores, cuando evalúan modificaciones o mejoras.</a:t>
            </a:r>
            <a:endParaRPr/>
          </a:p>
        </p:txBody>
      </p:sp>
      <p:sp>
        <p:nvSpPr>
          <p:cNvPr id="642" name="Google Shape;642;p62"/>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7"/>
          <p:cNvPicPr preferRelativeResize="0"/>
          <p:nvPr/>
        </p:nvPicPr>
        <p:blipFill rotWithShape="1">
          <a:blip r:embed="rId3">
            <a:alphaModFix/>
          </a:blip>
          <a:srcRect/>
          <a:stretch/>
        </p:blipFill>
        <p:spPr>
          <a:xfrm>
            <a:off x="7207798" y="1872320"/>
            <a:ext cx="4691557" cy="3360619"/>
          </a:xfrm>
          <a:prstGeom prst="rect">
            <a:avLst/>
          </a:prstGeom>
          <a:noFill/>
          <a:ln>
            <a:noFill/>
          </a:ln>
        </p:spPr>
      </p:pic>
      <p:sp>
        <p:nvSpPr>
          <p:cNvPr id="172" name="Google Shape;172;p7"/>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Organización del Sistema</a:t>
            </a:r>
            <a:endParaRPr/>
          </a:p>
        </p:txBody>
      </p:sp>
      <p:sp>
        <p:nvSpPr>
          <p:cNvPr id="173" name="Google Shape;173;p7"/>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7</a:t>
            </a:fld>
            <a:endParaRPr/>
          </a:p>
        </p:txBody>
      </p:sp>
      <p:sp>
        <p:nvSpPr>
          <p:cNvPr id="174" name="Google Shape;174;p7"/>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p:txBody>
      </p:sp>
      <p:sp>
        <p:nvSpPr>
          <p:cNvPr id="175" name="Google Shape;175;p7"/>
          <p:cNvSpPr txBox="1">
            <a:spLocks noGrp="1"/>
          </p:cNvSpPr>
          <p:nvPr>
            <p:ph type="body" idx="2"/>
          </p:nvPr>
        </p:nvSpPr>
        <p:spPr>
          <a:xfrm>
            <a:off x="428984" y="1530068"/>
            <a:ext cx="7052153" cy="4478753"/>
          </a:xfrm>
          <a:prstGeom prst="rect">
            <a:avLst/>
          </a:prstGeom>
          <a:noFill/>
          <a:ln>
            <a:noFill/>
          </a:ln>
        </p:spPr>
        <p:txBody>
          <a:bodyPr spcFirstLastPara="1" wrap="square" lIns="91425" tIns="45700" rIns="91425" bIns="45700" anchor="t" anchorCtr="0">
            <a:noAutofit/>
          </a:bodyPr>
          <a:lstStyle/>
          <a:p>
            <a:pPr marL="91440" lvl="0" indent="-152400" algn="l" rtl="0">
              <a:lnSpc>
                <a:spcPct val="85000"/>
              </a:lnSpc>
              <a:spcBef>
                <a:spcPts val="0"/>
              </a:spcBef>
              <a:spcAft>
                <a:spcPts val="0"/>
              </a:spcAft>
              <a:buClr>
                <a:srgbClr val="C00000"/>
              </a:buClr>
              <a:buSzPts val="2400"/>
              <a:buFont typeface="Arial"/>
              <a:buChar char="»"/>
            </a:pPr>
            <a:r>
              <a:rPr lang="es-AR"/>
              <a:t>La organización del sistema representa la estrategia básica usada para estructurar el sistema</a:t>
            </a:r>
            <a:endParaRPr/>
          </a:p>
          <a:p>
            <a:pPr marL="347472" lvl="1" indent="-342900" algn="l" rtl="0">
              <a:lnSpc>
                <a:spcPct val="85000"/>
              </a:lnSpc>
              <a:spcBef>
                <a:spcPts val="600"/>
              </a:spcBef>
              <a:spcAft>
                <a:spcPts val="0"/>
              </a:spcAft>
              <a:buClr>
                <a:srgbClr val="262626"/>
              </a:buClr>
              <a:buSzPts val="2400"/>
              <a:buChar char=" "/>
            </a:pPr>
            <a:r>
              <a:rPr lang="es-AR"/>
              <a:t>Los subsistemas de un sistema deben intercambiar información de forma efectiva</a:t>
            </a:r>
            <a:endParaRPr/>
          </a:p>
          <a:p>
            <a:pPr marL="548640" lvl="2" indent="-548640" algn="l" rtl="0">
              <a:lnSpc>
                <a:spcPct val="85000"/>
              </a:lnSpc>
              <a:spcBef>
                <a:spcPts val="600"/>
              </a:spcBef>
              <a:spcAft>
                <a:spcPts val="0"/>
              </a:spcAft>
              <a:buClr>
                <a:srgbClr val="262626"/>
              </a:buClr>
              <a:buSzPts val="2000"/>
              <a:buChar char=" "/>
            </a:pPr>
            <a:r>
              <a:rPr lang="es-AR"/>
              <a:t>Todos los datos compartidos, se almacenan en una base de datos central</a:t>
            </a:r>
            <a:endParaRPr/>
          </a:p>
          <a:p>
            <a:pPr marL="548640" lvl="2" indent="-548640" algn="l" rtl="0">
              <a:lnSpc>
                <a:spcPct val="85000"/>
              </a:lnSpc>
              <a:spcBef>
                <a:spcPts val="600"/>
              </a:spcBef>
              <a:spcAft>
                <a:spcPts val="0"/>
              </a:spcAft>
              <a:buClr>
                <a:srgbClr val="262626"/>
              </a:buClr>
              <a:buSzPts val="2000"/>
              <a:buChar char=" "/>
            </a:pPr>
            <a:r>
              <a:rPr lang="es-AR"/>
              <a:t>Cada subsistema mantiene su información y los intercambia entre los subsistemas</a:t>
            </a:r>
            <a:endParaRPr/>
          </a:p>
          <a:p>
            <a:pPr marL="347472" lvl="1" indent="-342900" algn="l" rtl="0">
              <a:lnSpc>
                <a:spcPct val="85000"/>
              </a:lnSpc>
              <a:spcBef>
                <a:spcPts val="600"/>
              </a:spcBef>
              <a:spcAft>
                <a:spcPts val="0"/>
              </a:spcAft>
              <a:buClr>
                <a:srgbClr val="262626"/>
              </a:buClr>
              <a:buSzPts val="2400"/>
              <a:buChar char=" "/>
            </a:pPr>
            <a:r>
              <a:rPr lang="es-AR"/>
              <a:t>Estilos organizacionales (</a:t>
            </a:r>
            <a:r>
              <a:rPr lang="es-AR" b="1" i="1"/>
              <a:t>Patrones </a:t>
            </a:r>
            <a:r>
              <a:rPr lang="es-AR"/>
              <a:t>arquitectónicos) </a:t>
            </a:r>
            <a:endParaRPr/>
          </a:p>
          <a:p>
            <a:pPr marL="548640" lvl="2" indent="-548640" algn="l" rtl="0">
              <a:lnSpc>
                <a:spcPct val="85000"/>
              </a:lnSpc>
              <a:spcBef>
                <a:spcPts val="600"/>
              </a:spcBef>
              <a:spcAft>
                <a:spcPts val="0"/>
              </a:spcAft>
              <a:buClr>
                <a:srgbClr val="262626"/>
              </a:buClr>
              <a:buSzPts val="2000"/>
              <a:buChar char=" "/>
            </a:pPr>
            <a:r>
              <a:rPr lang="es-AR"/>
              <a:t>Repositorio, cliente-servidor, capas o combinaciones entre ellos, entre otros</a:t>
            </a:r>
            <a:endParaRPr/>
          </a:p>
        </p:txBody>
      </p:sp>
      <p:sp>
        <p:nvSpPr>
          <p:cNvPr id="176" name="Google Shape;176;p7"/>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8"/>
          <p:cNvSpPr txBox="1">
            <a:spLocks noGrp="1"/>
          </p:cNvSpPr>
          <p:nvPr>
            <p:ph type="title"/>
          </p:nvPr>
        </p:nvSpPr>
        <p:spPr>
          <a:xfrm>
            <a:off x="623393" y="332656"/>
            <a:ext cx="1028409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4A6617"/>
              </a:buClr>
              <a:buSzPts val="4000"/>
              <a:buFont typeface="Calibri"/>
              <a:buNone/>
            </a:pPr>
            <a:r>
              <a:rPr lang="es-AR"/>
              <a:t>Organización del Sistema</a:t>
            </a:r>
            <a:endParaRPr/>
          </a:p>
        </p:txBody>
      </p:sp>
      <p:sp>
        <p:nvSpPr>
          <p:cNvPr id="182" name="Google Shape;182;p8"/>
          <p:cNvSpPr txBox="1">
            <a:spLocks noGrp="1"/>
          </p:cNvSpPr>
          <p:nvPr>
            <p:ph type="sldNum" idx="12"/>
          </p:nvPr>
        </p:nvSpPr>
        <p:spPr>
          <a:xfrm>
            <a:off x="9249399" y="2852612"/>
            <a:ext cx="2926080" cy="104857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300"/>
              <a:buNone/>
            </a:pPr>
            <a:fld id="{00000000-1234-1234-1234-123412341234}" type="slidenum">
              <a:rPr lang="es-AR"/>
              <a:t>8</a:t>
            </a:fld>
            <a:endParaRPr/>
          </a:p>
        </p:txBody>
      </p:sp>
      <p:sp>
        <p:nvSpPr>
          <p:cNvPr id="183" name="Google Shape;183;p8"/>
          <p:cNvSpPr txBox="1">
            <a:spLocks noGrp="1"/>
          </p:cNvSpPr>
          <p:nvPr>
            <p:ph type="body" idx="1"/>
          </p:nvPr>
        </p:nvSpPr>
        <p:spPr>
          <a:xfrm>
            <a:off x="5951985" y="6509536"/>
            <a:ext cx="2162515" cy="305415"/>
          </a:xfrm>
          <a:prstGeom prst="rect">
            <a:avLst/>
          </a:prstGeom>
          <a:noFill/>
          <a:ln>
            <a:noFill/>
          </a:ln>
        </p:spPr>
        <p:txBody>
          <a:bodyPr spcFirstLastPara="1" wrap="square" lIns="91425" tIns="45700" rIns="91425" bIns="45700" anchor="t" anchorCtr="0">
            <a:noAutofit/>
          </a:bodyPr>
          <a:lstStyle/>
          <a:p>
            <a:pPr marL="91440" lvl="0" indent="-91440" algn="l" rtl="0">
              <a:lnSpc>
                <a:spcPct val="85000"/>
              </a:lnSpc>
              <a:spcBef>
                <a:spcPts val="0"/>
              </a:spcBef>
              <a:spcAft>
                <a:spcPts val="0"/>
              </a:spcAft>
              <a:buSzPts val="1100"/>
              <a:buNone/>
            </a:pPr>
            <a:r>
              <a:rPr lang="es-AR"/>
              <a:t>Sommerville 9ª  Edición Cap 6</a:t>
            </a:r>
            <a:endParaRPr/>
          </a:p>
          <a:p>
            <a:pPr marL="91440" lvl="0" indent="-91440" algn="l" rtl="0">
              <a:lnSpc>
                <a:spcPct val="85000"/>
              </a:lnSpc>
              <a:spcBef>
                <a:spcPts val="0"/>
              </a:spcBef>
              <a:spcAft>
                <a:spcPts val="0"/>
              </a:spcAft>
              <a:buSzPts val="1100"/>
              <a:buNone/>
            </a:pPr>
            <a:endParaRPr/>
          </a:p>
        </p:txBody>
      </p:sp>
      <p:sp>
        <p:nvSpPr>
          <p:cNvPr id="184" name="Google Shape;184;p8"/>
          <p:cNvSpPr txBox="1">
            <a:spLocks noGrp="1"/>
          </p:cNvSpPr>
          <p:nvPr>
            <p:ph type="body" idx="2"/>
          </p:nvPr>
        </p:nvSpPr>
        <p:spPr>
          <a:xfrm>
            <a:off x="623393" y="1462100"/>
            <a:ext cx="9793088" cy="4478753"/>
          </a:xfrm>
          <a:prstGeom prst="rect">
            <a:avLst/>
          </a:prstGeom>
          <a:noFill/>
          <a:ln>
            <a:noFill/>
          </a:ln>
        </p:spPr>
        <p:txBody>
          <a:bodyPr spcFirstLastPara="1" wrap="square" lIns="91425" tIns="45700" rIns="91425" bIns="45700" anchor="t" anchorCtr="0">
            <a:normAutofit/>
          </a:bodyPr>
          <a:lstStyle/>
          <a:p>
            <a:pPr marL="347472" lvl="1" indent="-342900" algn="l" rtl="0">
              <a:lnSpc>
                <a:spcPct val="85000"/>
              </a:lnSpc>
              <a:spcBef>
                <a:spcPts val="0"/>
              </a:spcBef>
              <a:spcAft>
                <a:spcPts val="0"/>
              </a:spcAft>
              <a:buClr>
                <a:srgbClr val="262626"/>
              </a:buClr>
              <a:buSzPts val="2800"/>
              <a:buChar char=" "/>
            </a:pPr>
            <a:r>
              <a:rPr lang="es-AR" sz="2800" b="1" i="1" dirty="0"/>
              <a:t>Patrón</a:t>
            </a:r>
            <a:r>
              <a:rPr lang="es-AR" sz="2800" dirty="0"/>
              <a:t> de repositorio</a:t>
            </a:r>
            <a:endParaRPr dirty="0"/>
          </a:p>
          <a:p>
            <a:pPr marL="548640" lvl="2" indent="-548640" algn="l" rtl="0">
              <a:lnSpc>
                <a:spcPct val="85000"/>
              </a:lnSpc>
              <a:spcBef>
                <a:spcPts val="600"/>
              </a:spcBef>
              <a:spcAft>
                <a:spcPts val="0"/>
              </a:spcAft>
              <a:buClr>
                <a:srgbClr val="262626"/>
              </a:buClr>
              <a:buSzPts val="2400"/>
              <a:buChar char=" "/>
            </a:pPr>
            <a:r>
              <a:rPr lang="es-AR" sz="2400" dirty="0"/>
              <a:t>La mayoría de los sistemas que usan grandes cantidades de datos se organizan alrededor de una base de datos compartida (repositorio) </a:t>
            </a:r>
            <a:endParaRPr dirty="0"/>
          </a:p>
          <a:p>
            <a:pPr marL="548640" lvl="2" indent="-548640" algn="l" rtl="0">
              <a:lnSpc>
                <a:spcPct val="85000"/>
              </a:lnSpc>
              <a:spcBef>
                <a:spcPts val="600"/>
              </a:spcBef>
              <a:spcAft>
                <a:spcPts val="0"/>
              </a:spcAft>
              <a:buClr>
                <a:srgbClr val="262626"/>
              </a:buClr>
              <a:buSzPts val="2400"/>
              <a:buChar char=" "/>
            </a:pPr>
            <a:r>
              <a:rPr lang="es-AR" sz="2400" dirty="0"/>
              <a:t>Los datos son generados por un subsistema y utilizados por otros subsistemas</a:t>
            </a:r>
            <a:endParaRPr dirty="0"/>
          </a:p>
          <a:p>
            <a:pPr marL="548640" lvl="2" indent="-548640" algn="l" rtl="0">
              <a:lnSpc>
                <a:spcPct val="85000"/>
              </a:lnSpc>
              <a:spcBef>
                <a:spcPts val="600"/>
              </a:spcBef>
              <a:spcAft>
                <a:spcPts val="0"/>
              </a:spcAft>
              <a:buClr>
                <a:srgbClr val="262626"/>
              </a:buClr>
              <a:buSzPts val="2400"/>
              <a:buChar char=" "/>
            </a:pPr>
            <a:endParaRPr lang="es-AR" sz="2400" dirty="0"/>
          </a:p>
          <a:p>
            <a:pPr marL="548640" lvl="2" indent="-548640" algn="l" rtl="0">
              <a:lnSpc>
                <a:spcPct val="85000"/>
              </a:lnSpc>
              <a:spcBef>
                <a:spcPts val="600"/>
              </a:spcBef>
              <a:spcAft>
                <a:spcPts val="0"/>
              </a:spcAft>
              <a:buClr>
                <a:srgbClr val="262626"/>
              </a:buClr>
              <a:buSzPts val="2400"/>
              <a:buChar char=" "/>
            </a:pPr>
            <a:r>
              <a:rPr lang="es-AR" sz="2400" dirty="0"/>
              <a:t>Ejemplo</a:t>
            </a:r>
            <a:endParaRPr dirty="0"/>
          </a:p>
          <a:p>
            <a:pPr marL="822960" lvl="3" indent="-822960" algn="l" rtl="0">
              <a:lnSpc>
                <a:spcPct val="85000"/>
              </a:lnSpc>
              <a:spcBef>
                <a:spcPts val="600"/>
              </a:spcBef>
              <a:spcAft>
                <a:spcPts val="0"/>
              </a:spcAft>
              <a:buClr>
                <a:srgbClr val="262626"/>
              </a:buClr>
              <a:buSzPts val="2000"/>
              <a:buChar char=" "/>
            </a:pPr>
            <a:r>
              <a:rPr lang="es-AR" sz="2000" dirty="0"/>
              <a:t>Sistemas de gestión, Sistemas CAD, Herramientas Case, etc.</a:t>
            </a:r>
            <a:endParaRPr dirty="0"/>
          </a:p>
        </p:txBody>
      </p:sp>
      <p:sp>
        <p:nvSpPr>
          <p:cNvPr id="185" name="Google Shape;185;p8"/>
          <p:cNvSpPr txBox="1">
            <a:spLocks noGrp="1"/>
          </p:cNvSpPr>
          <p:nvPr>
            <p:ph type="ftr" idx="11"/>
          </p:nvPr>
        </p:nvSpPr>
        <p:spPr>
          <a:xfrm>
            <a:off x="168981" y="6554697"/>
            <a:ext cx="2154900" cy="21301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AR"/>
              <a:t>Ingenieria de Software II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E20F64-6E1C-83E1-A444-96705DD34EC8}"/>
              </a:ext>
            </a:extLst>
          </p:cNvPr>
          <p:cNvSpPr>
            <a:spLocks noGrp="1"/>
          </p:cNvSpPr>
          <p:nvPr>
            <p:ph type="title"/>
          </p:nvPr>
        </p:nvSpPr>
        <p:spPr/>
        <p:txBody>
          <a:bodyPr/>
          <a:lstStyle/>
          <a:p>
            <a:r>
              <a:rPr lang="es-AR" dirty="0"/>
              <a:t>Ejemplos de patrones de repositorios</a:t>
            </a:r>
          </a:p>
        </p:txBody>
      </p:sp>
      <p:sp>
        <p:nvSpPr>
          <p:cNvPr id="3" name="Marcador de número de diapositiva 2">
            <a:extLst>
              <a:ext uri="{FF2B5EF4-FFF2-40B4-BE49-F238E27FC236}">
                <a16:creationId xmlns:a16="http://schemas.microsoft.com/office/drawing/2014/main" id="{C2BEE584-4AAA-6AAD-5B57-50AF0C5252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AR" smtClean="0"/>
              <a:t>9</a:t>
            </a:fld>
            <a:endParaRPr lang="es-AR"/>
          </a:p>
        </p:txBody>
      </p:sp>
      <p:sp>
        <p:nvSpPr>
          <p:cNvPr id="4" name="Marcador de texto 3">
            <a:extLst>
              <a:ext uri="{FF2B5EF4-FFF2-40B4-BE49-F238E27FC236}">
                <a16:creationId xmlns:a16="http://schemas.microsoft.com/office/drawing/2014/main" id="{A7FD611A-791A-E4F0-D917-ACA4BB60684A}"/>
              </a:ext>
            </a:extLst>
          </p:cNvPr>
          <p:cNvSpPr>
            <a:spLocks noGrp="1"/>
          </p:cNvSpPr>
          <p:nvPr>
            <p:ph type="body" idx="1"/>
          </p:nvPr>
        </p:nvSpPr>
        <p:spPr/>
        <p:txBody>
          <a:bodyPr/>
          <a:lstStyle/>
          <a:p>
            <a:endParaRPr lang="es-AR"/>
          </a:p>
        </p:txBody>
      </p:sp>
      <p:pic>
        <p:nvPicPr>
          <p:cNvPr id="7" name="Imagen 6" descr="Diagrama, Tabla&#10;&#10;El contenido generado por IA puede ser incorrecto.">
            <a:extLst>
              <a:ext uri="{FF2B5EF4-FFF2-40B4-BE49-F238E27FC236}">
                <a16:creationId xmlns:a16="http://schemas.microsoft.com/office/drawing/2014/main" id="{D9B6C3AC-6680-B779-565A-5BA396BC6C18}"/>
              </a:ext>
            </a:extLst>
          </p:cNvPr>
          <p:cNvPicPr>
            <a:picLocks noChangeAspect="1"/>
          </p:cNvPicPr>
          <p:nvPr/>
        </p:nvPicPr>
        <p:blipFill>
          <a:blip r:embed="rId2"/>
          <a:stretch>
            <a:fillRect/>
          </a:stretch>
        </p:blipFill>
        <p:spPr>
          <a:xfrm>
            <a:off x="319956" y="1039901"/>
            <a:ext cx="10890967" cy="5891834"/>
          </a:xfrm>
          <a:prstGeom prst="rect">
            <a:avLst/>
          </a:prstGeom>
        </p:spPr>
      </p:pic>
    </p:spTree>
    <p:extLst>
      <p:ext uri="{BB962C8B-B14F-4D97-AF65-F5344CB8AC3E}">
        <p14:creationId xmlns:p14="http://schemas.microsoft.com/office/powerpoint/2010/main" val="1469725324"/>
      </p:ext>
    </p:extLst>
  </p:cSld>
  <p:clrMapOvr>
    <a:masterClrMapping/>
  </p:clrMapOvr>
</p:sld>
</file>

<file path=ppt/theme/theme1.xml><?xml version="1.0" encoding="utf-8"?>
<a:theme xmlns:a="http://schemas.openxmlformats.org/drawingml/2006/main" name="Ing soft 2_Plantilla_2019">
  <a:themeElements>
    <a:clrScheme name="Personalizado 2">
      <a:dk1>
        <a:srgbClr val="000000"/>
      </a:dk1>
      <a:lt1>
        <a:srgbClr val="FFFFFF"/>
      </a:lt1>
      <a:dk2>
        <a:srgbClr val="C00000"/>
      </a:dk2>
      <a:lt2>
        <a:srgbClr val="E4E9EF"/>
      </a:lt2>
      <a:accent1>
        <a:srgbClr val="C00000"/>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C00000"/>
      </a:dk2>
      <a:lt2>
        <a:srgbClr val="E4E9EF"/>
      </a:lt2>
      <a:accent1>
        <a:srgbClr val="C00000"/>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3370</Words>
  <Application>Microsoft Office PowerPoint</Application>
  <PresentationFormat>Panorámica</PresentationFormat>
  <Paragraphs>495</Paragraphs>
  <Slides>67</Slides>
  <Notes>54</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67</vt:i4>
      </vt:variant>
    </vt:vector>
  </HeadingPairs>
  <TitlesOfParts>
    <vt:vector size="74" baseType="lpstr">
      <vt:lpstr>Arial</vt:lpstr>
      <vt:lpstr>Calibri</vt:lpstr>
      <vt:lpstr>Noto Sans Symbols</vt:lpstr>
      <vt:lpstr>Times New Roman</vt:lpstr>
      <vt:lpstr>Wingdings</vt:lpstr>
      <vt:lpstr>Ing soft 2_Plantilla_2019</vt:lpstr>
      <vt:lpstr>Tema de Office</vt:lpstr>
      <vt:lpstr>Ingeniería de software II</vt:lpstr>
      <vt:lpstr>Diseño Arquitectónico</vt:lpstr>
      <vt:lpstr>Diseño Arquitectónico</vt:lpstr>
      <vt:lpstr>Diseño Arquitectónico</vt:lpstr>
      <vt:lpstr>Diseño Arquitectónico</vt:lpstr>
      <vt:lpstr>Diseño Arquitectónico </vt:lpstr>
      <vt:lpstr>Organización del Sistema</vt:lpstr>
      <vt:lpstr>Organización del Sistema</vt:lpstr>
      <vt:lpstr>Ejemplos de patrones de repositorios</vt:lpstr>
      <vt:lpstr>Organización del Sistema</vt:lpstr>
      <vt:lpstr>Organización del Sistema</vt:lpstr>
      <vt:lpstr>Organización del Sistema</vt:lpstr>
      <vt:lpstr>Organización del Sistema</vt:lpstr>
      <vt:lpstr>Ejemplos</vt:lpstr>
      <vt:lpstr>Organización del Sistema</vt:lpstr>
      <vt:lpstr>Organización del Sistema</vt:lpstr>
      <vt:lpstr>Organización del Sistema</vt:lpstr>
      <vt:lpstr>Capas típicas del software</vt:lpstr>
      <vt:lpstr>Organización del Sistema</vt:lpstr>
      <vt:lpstr>Organización del Sistema</vt:lpstr>
      <vt:lpstr>Diseño Arquitectónico </vt:lpstr>
      <vt:lpstr>Descomposición Modular</vt:lpstr>
      <vt:lpstr>Descomposición Modular</vt:lpstr>
      <vt:lpstr>Descomposición Modular</vt:lpstr>
      <vt:lpstr>Descomposición Modular</vt:lpstr>
      <vt:lpstr>Diseño Arquitectónico </vt:lpstr>
      <vt:lpstr>Modelos de Control</vt:lpstr>
      <vt:lpstr>Modelos de Control</vt:lpstr>
      <vt:lpstr>Modelos de Control</vt:lpstr>
      <vt:lpstr>Ejemplos de control centralizado- Llamada retorno</vt:lpstr>
      <vt:lpstr>Modelos de Control</vt:lpstr>
      <vt:lpstr>Ejemplos de control centralizado – Modelo de gestor</vt:lpstr>
      <vt:lpstr>Modelos de Control</vt:lpstr>
      <vt:lpstr>Modelos de Control</vt:lpstr>
      <vt:lpstr>Ejemplo de modelo de control por eventos basado en broadcast</vt:lpstr>
      <vt:lpstr>Modelos de Control</vt:lpstr>
      <vt:lpstr>Ejemplos de modelos de control dirigido por interrupciones</vt:lpstr>
      <vt:lpstr>Diseño Arquitectónico </vt:lpstr>
      <vt:lpstr>Arquitectura de los Sistemas Distribuidos</vt:lpstr>
      <vt:lpstr>Arquitectura de los Sistemas Distribuidos</vt:lpstr>
      <vt:lpstr>Arquitectura de los Sistemas Distribuidos</vt:lpstr>
      <vt:lpstr>Tipos de Arquitectura de los Sistemas Distribuidos (SD)</vt:lpstr>
      <vt:lpstr>Arquitectura de los Sistemas Distribuidos</vt:lpstr>
      <vt:lpstr>Arquitectura de los Sistemas Distribuidos</vt:lpstr>
      <vt:lpstr>Ejemplos arquitecturas multiprocesador</vt:lpstr>
      <vt:lpstr>Arquitectura de los Sistemas Distribuidos</vt:lpstr>
      <vt:lpstr>Arquitectura de los Sistemas Distribuidos</vt:lpstr>
      <vt:lpstr>Arquitectura de los Sistemas Distribuidos</vt:lpstr>
      <vt:lpstr>Arquitectura de los Sistemas Distribuidos</vt:lpstr>
      <vt:lpstr>Arquitectura de los Sistemas Distribuidos</vt:lpstr>
      <vt:lpstr>Ejemplos</vt:lpstr>
      <vt:lpstr>Arquitectura de los Sistemas Distribuidos</vt:lpstr>
      <vt:lpstr>Ejemplos Arquitectura Cliente – servidor multinivel</vt:lpstr>
      <vt:lpstr>Arquitectura de los Sistemas Distribuidos</vt:lpstr>
      <vt:lpstr>Arquitectura de los Sistemas Distribuidos</vt:lpstr>
      <vt:lpstr>Ejemplos de arquitectura de objetos distribuidos</vt:lpstr>
      <vt:lpstr>Arquitectura de los Sistemas Distribuidos</vt:lpstr>
      <vt:lpstr>Arquitectura de los Sistemas Distribuidos</vt:lpstr>
      <vt:lpstr>Arquitectura de los Sistemas Distribuidos</vt:lpstr>
      <vt:lpstr>Ejemplos de P2P</vt:lpstr>
      <vt:lpstr>Arquitectura de los Sistemas Distribuidos</vt:lpstr>
      <vt:lpstr>Arquitectura de los Sistemas Distribuidos</vt:lpstr>
      <vt:lpstr>Ejemplos de Computación Distribuida inter-organizacional Arquitectura de sistemas orientadas a servicios </vt:lpstr>
      <vt:lpstr>Ingeniería de software II</vt:lpstr>
      <vt:lpstr>Codificación</vt:lpstr>
      <vt:lpstr>Codificación: Pautas Generales </vt:lpstr>
      <vt:lpstr>Codificación: Documentación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Alejandro Gonzalez</dc:creator>
  <cp:lastModifiedBy>Alejandro Gonzalez</cp:lastModifiedBy>
  <cp:revision>10</cp:revision>
  <dcterms:created xsi:type="dcterms:W3CDTF">2020-03-04T11:49:59Z</dcterms:created>
  <dcterms:modified xsi:type="dcterms:W3CDTF">2025-04-30T13:28:38Z</dcterms:modified>
</cp:coreProperties>
</file>